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6" r:id="rId10"/>
    <p:sldId id="267" r:id="rId11"/>
    <p:sldId id="265" r:id="rId12"/>
    <p:sldId id="269" r:id="rId13"/>
    <p:sldId id="271" r:id="rId14"/>
    <p:sldId id="272" r:id="rId15"/>
    <p:sldId id="273" r:id="rId16"/>
    <p:sldId id="275" r:id="rId17"/>
    <p:sldId id="276" r:id="rId18"/>
    <p:sldId id="277" r:id="rId19"/>
    <p:sldId id="279" r:id="rId20"/>
    <p:sldId id="280" r:id="rId21"/>
    <p:sldId id="281" r:id="rId22"/>
    <p:sldId id="282"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700"/>
    <a:srgbClr val="6D5818"/>
    <a:srgbClr val="726E20"/>
    <a:srgbClr val="FFF8EB"/>
    <a:srgbClr val="FFE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7806" autoAdjust="0"/>
  </p:normalViewPr>
  <p:slideViewPr>
    <p:cSldViewPr snapToGrid="0">
      <p:cViewPr varScale="1">
        <p:scale>
          <a:sx n="86" d="100"/>
          <a:sy n="86" d="100"/>
        </p:scale>
        <p:origin x="108" y="300"/>
      </p:cViewPr>
      <p:guideLst/>
    </p:cSldViewPr>
  </p:slideViewPr>
  <p:outlineViewPr>
    <p:cViewPr>
      <p:scale>
        <a:sx n="33" d="100"/>
        <a:sy n="33" d="100"/>
      </p:scale>
      <p:origin x="0" y="-2682"/>
    </p:cViewPr>
  </p:outlineViewPr>
  <p:notesTextViewPr>
    <p:cViewPr>
      <p:scale>
        <a:sx n="1" d="1"/>
        <a:sy n="1" d="1"/>
      </p:scale>
      <p:origin x="0" y="0"/>
    </p:cViewPr>
  </p:notesTextViewPr>
  <p:notesViewPr>
    <p:cSldViewPr snapToGrid="0">
      <p:cViewPr varScale="1">
        <p:scale>
          <a:sx n="145" d="100"/>
          <a:sy n="145" d="100"/>
        </p:scale>
        <p:origin x="416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E36CD5-0586-4CFB-BBD7-862F07AEE582}" type="datetimeFigureOut">
              <a:rPr lang="nb-NO" smtClean="0"/>
              <a:t>06.11.2016</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EB6BF9-2161-4091-895F-9D0D65799D66}" type="slidenum">
              <a:rPr lang="nb-NO" smtClean="0"/>
              <a:t>‹#›</a:t>
            </a:fld>
            <a:endParaRPr lang="nb-NO"/>
          </a:p>
        </p:txBody>
      </p:sp>
    </p:spTree>
    <p:extLst>
      <p:ext uri="{BB962C8B-B14F-4D97-AF65-F5344CB8AC3E}">
        <p14:creationId xmlns:p14="http://schemas.microsoft.com/office/powerpoint/2010/main" val="102151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C984B-8FEF-44A5-932A-991B17DF7DE8}" type="datetimeFigureOut">
              <a:rPr lang="nb-NO" smtClean="0"/>
              <a:t>06.11.2016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8FA4A-9FCD-4755-B0C3-4AE634221147}" type="slidenum">
              <a:rPr lang="nb-NO" smtClean="0"/>
              <a:t>‹#›</a:t>
            </a:fld>
            <a:endParaRPr lang="nb-NO"/>
          </a:p>
        </p:txBody>
      </p:sp>
    </p:spTree>
    <p:extLst>
      <p:ext uri="{BB962C8B-B14F-4D97-AF65-F5344CB8AC3E}">
        <p14:creationId xmlns:p14="http://schemas.microsoft.com/office/powerpoint/2010/main" val="290964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618FA4A-9FCD-4755-B0C3-4AE634221147}" type="slidenum">
              <a:rPr lang="nb-NO" smtClean="0"/>
              <a:t>1</a:t>
            </a:fld>
            <a:endParaRPr lang="nb-NO"/>
          </a:p>
        </p:txBody>
      </p:sp>
    </p:spTree>
    <p:extLst>
      <p:ext uri="{BB962C8B-B14F-4D97-AF65-F5344CB8AC3E}">
        <p14:creationId xmlns:p14="http://schemas.microsoft.com/office/powerpoint/2010/main" val="2625759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FF8E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A77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6160770" cy="3566160"/>
          </a:xfrm>
        </p:spPr>
        <p:txBody>
          <a:bodyPr anchor="b">
            <a:normAutofit/>
          </a:bodyPr>
          <a:lstStyle>
            <a:lvl1pPr algn="l">
              <a:lnSpc>
                <a:spcPct val="85000"/>
              </a:lnSpc>
              <a:defRPr sz="8000" spc="-50" baseline="0">
                <a:solidFill>
                  <a:srgbClr val="726E20"/>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6D5818"/>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27E27122-D755-45C7-B2B8-2A8FD4C6E8D2}" type="datetime1">
              <a:rPr lang="nb-NO" smtClean="0"/>
              <a:t>06.11.2016</a:t>
            </a:fld>
            <a:endParaRPr lang="nb-NO" dirty="0"/>
          </a:p>
        </p:txBody>
      </p:sp>
      <p:sp>
        <p:nvSpPr>
          <p:cNvPr id="5" name="Footer Placeholder 4"/>
          <p:cNvSpPr>
            <a:spLocks noGrp="1"/>
          </p:cNvSpPr>
          <p:nvPr>
            <p:ph type="ftr" sz="quarter" idx="11"/>
          </p:nvPr>
        </p:nvSpPr>
        <p:spPr/>
        <p:txBody>
          <a:bodyPr/>
          <a:lstStyle/>
          <a:p>
            <a:r>
              <a:rPr lang="nb-NO"/>
              <a:t>Usmaker i øl</a:t>
            </a:r>
            <a:endParaRPr lang="nb-NO" dirty="0"/>
          </a:p>
        </p:txBody>
      </p:sp>
      <p:sp>
        <p:nvSpPr>
          <p:cNvPr id="6" name="Slide Number Placeholder 5"/>
          <p:cNvSpPr>
            <a:spLocks noGrp="1"/>
          </p:cNvSpPr>
          <p:nvPr>
            <p:ph type="sldNum" sz="quarter" idx="12"/>
          </p:nvPr>
        </p:nvSpPr>
        <p:spPr/>
        <p:txBody>
          <a:bodyPr/>
          <a:lstStyle/>
          <a:p>
            <a:fld id="{B9A2C946-3384-4CAE-AE5C-A030CF8CBF46}" type="slidenum">
              <a:rPr lang="nb-NO" smtClean="0"/>
              <a:t>‹#›</a:t>
            </a:fld>
            <a:endParaRPr lang="nb-NO" dirty="0"/>
          </a:p>
        </p:txBody>
      </p:sp>
      <p:cxnSp>
        <p:nvCxnSpPr>
          <p:cNvPr id="9" name="Straight Connector 8"/>
          <p:cNvCxnSpPr/>
          <p:nvPr/>
        </p:nvCxnSpPr>
        <p:spPr>
          <a:xfrm>
            <a:off x="1207658" y="4343400"/>
            <a:ext cx="9875520" cy="0"/>
          </a:xfrm>
          <a:prstGeom prst="line">
            <a:avLst/>
          </a:prstGeom>
          <a:ln w="6350">
            <a:solidFill>
              <a:srgbClr val="CA77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83" y="6422632"/>
            <a:ext cx="474958" cy="41353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957" y="995360"/>
            <a:ext cx="3237526" cy="2818833"/>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07496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EDF3F-403A-4EFC-A856-ED428D51ADA8}" type="datetime1">
              <a:rPr lang="nb-NO" smtClean="0"/>
              <a:t>06.11.2016</a:t>
            </a:fld>
            <a:endParaRPr lang="nb-NO"/>
          </a:p>
        </p:txBody>
      </p:sp>
      <p:sp>
        <p:nvSpPr>
          <p:cNvPr id="5" name="Footer Placeholder 4"/>
          <p:cNvSpPr>
            <a:spLocks noGrp="1"/>
          </p:cNvSpPr>
          <p:nvPr>
            <p:ph type="ftr" sz="quarter" idx="11"/>
          </p:nvPr>
        </p:nvSpPr>
        <p:spPr/>
        <p:txBody>
          <a:bodyPr/>
          <a:lstStyle/>
          <a:p>
            <a:r>
              <a:rPr lang="nb-NO"/>
              <a:t>Usmaker i øl</a:t>
            </a:r>
          </a:p>
        </p:txBody>
      </p:sp>
      <p:sp>
        <p:nvSpPr>
          <p:cNvPr id="6" name="Slide Number Placeholder 5"/>
          <p:cNvSpPr>
            <a:spLocks noGrp="1"/>
          </p:cNvSpPr>
          <p:nvPr>
            <p:ph type="sldNum" sz="quarter" idx="12"/>
          </p:nvPr>
        </p:nvSpPr>
        <p:spPr/>
        <p:txBody>
          <a:bodyPr/>
          <a:lstStyle/>
          <a:p>
            <a:fld id="{B9A2C946-3384-4CAE-AE5C-A030CF8CBF46}" type="slidenum">
              <a:rPr lang="nb-NO" smtClean="0"/>
              <a:t>‹#›</a:t>
            </a:fld>
            <a:endParaRPr lang="nb-NO"/>
          </a:p>
        </p:txBody>
      </p:sp>
    </p:spTree>
    <p:extLst>
      <p:ext uri="{BB962C8B-B14F-4D97-AF65-F5344CB8AC3E}">
        <p14:creationId xmlns:p14="http://schemas.microsoft.com/office/powerpoint/2010/main" val="143590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FF8E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A77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C80D54-840A-4968-B314-BE5C0D603BF6}" type="datetime1">
              <a:rPr lang="nb-NO" smtClean="0"/>
              <a:t>06.11.2016</a:t>
            </a:fld>
            <a:endParaRPr lang="nb-NO"/>
          </a:p>
        </p:txBody>
      </p:sp>
      <p:sp>
        <p:nvSpPr>
          <p:cNvPr id="5" name="Footer Placeholder 4"/>
          <p:cNvSpPr>
            <a:spLocks noGrp="1"/>
          </p:cNvSpPr>
          <p:nvPr>
            <p:ph type="ftr" sz="quarter" idx="11"/>
          </p:nvPr>
        </p:nvSpPr>
        <p:spPr/>
        <p:txBody>
          <a:bodyPr/>
          <a:lstStyle/>
          <a:p>
            <a:r>
              <a:rPr lang="nb-NO"/>
              <a:t>Usmaker i øl</a:t>
            </a:r>
          </a:p>
        </p:txBody>
      </p:sp>
      <p:sp>
        <p:nvSpPr>
          <p:cNvPr id="6" name="Slide Number Placeholder 5"/>
          <p:cNvSpPr>
            <a:spLocks noGrp="1"/>
          </p:cNvSpPr>
          <p:nvPr>
            <p:ph type="sldNum" sz="quarter" idx="12"/>
          </p:nvPr>
        </p:nvSpPr>
        <p:spPr/>
        <p:txBody>
          <a:bodyPr/>
          <a:lstStyle/>
          <a:p>
            <a:fld id="{B9A2C946-3384-4CAE-AE5C-A030CF8CBF46}" type="slidenum">
              <a:rPr lang="nb-NO" smtClean="0"/>
              <a:t>‹#›</a:t>
            </a:fld>
            <a:endParaRPr lang="nb-NO"/>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83" y="6422632"/>
            <a:ext cx="474958" cy="413536"/>
          </a:xfrm>
          <a:prstGeom prst="rect">
            <a:avLst/>
          </a:prstGeom>
        </p:spPr>
      </p:pic>
    </p:spTree>
    <p:extLst>
      <p:ext uri="{BB962C8B-B14F-4D97-AF65-F5344CB8AC3E}">
        <p14:creationId xmlns:p14="http://schemas.microsoft.com/office/powerpoint/2010/main" val="57525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6BED5-5E9F-4C60-AF92-7DED5931900D}" type="datetime1">
              <a:rPr lang="nb-NO" smtClean="0"/>
              <a:t>06.11.2016</a:t>
            </a:fld>
            <a:endParaRPr lang="nb-NO"/>
          </a:p>
        </p:txBody>
      </p:sp>
      <p:sp>
        <p:nvSpPr>
          <p:cNvPr id="5" name="Footer Placeholder 4"/>
          <p:cNvSpPr>
            <a:spLocks noGrp="1"/>
          </p:cNvSpPr>
          <p:nvPr>
            <p:ph type="ftr" sz="quarter" idx="11"/>
          </p:nvPr>
        </p:nvSpPr>
        <p:spPr/>
        <p:txBody>
          <a:bodyPr/>
          <a:lstStyle/>
          <a:p>
            <a:r>
              <a:rPr lang="nb-NO"/>
              <a:t>Usmaker i øl</a:t>
            </a:r>
          </a:p>
        </p:txBody>
      </p:sp>
      <p:sp>
        <p:nvSpPr>
          <p:cNvPr id="6" name="Slide Number Placeholder 5"/>
          <p:cNvSpPr>
            <a:spLocks noGrp="1"/>
          </p:cNvSpPr>
          <p:nvPr>
            <p:ph type="sldNum" sz="quarter" idx="12"/>
          </p:nvPr>
        </p:nvSpPr>
        <p:spPr/>
        <p:txBody>
          <a:bodyPr/>
          <a:lstStyle/>
          <a:p>
            <a:fld id="{B9A2C946-3384-4CAE-AE5C-A030CF8CBF46}" type="slidenum">
              <a:rPr lang="nb-NO" smtClean="0"/>
              <a:t>‹#›</a:t>
            </a:fld>
            <a:endParaRPr lang="nb-NO"/>
          </a:p>
        </p:txBody>
      </p:sp>
    </p:spTree>
    <p:extLst>
      <p:ext uri="{BB962C8B-B14F-4D97-AF65-F5344CB8AC3E}">
        <p14:creationId xmlns:p14="http://schemas.microsoft.com/office/powerpoint/2010/main" val="272321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FF8E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A77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726E2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6D5818"/>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E50CA85-2AED-4222-99E3-C53D72EA2048}" type="datetime1">
              <a:rPr lang="nb-NO" smtClean="0"/>
              <a:t>06.11.2016</a:t>
            </a:fld>
            <a:endParaRPr lang="nb-NO"/>
          </a:p>
        </p:txBody>
      </p:sp>
      <p:sp>
        <p:nvSpPr>
          <p:cNvPr id="5" name="Footer Placeholder 4"/>
          <p:cNvSpPr>
            <a:spLocks noGrp="1"/>
          </p:cNvSpPr>
          <p:nvPr>
            <p:ph type="ftr" sz="quarter" idx="11"/>
          </p:nvPr>
        </p:nvSpPr>
        <p:spPr/>
        <p:txBody>
          <a:bodyPr/>
          <a:lstStyle/>
          <a:p>
            <a:r>
              <a:rPr lang="nb-NO"/>
              <a:t>Usmaker i øl</a:t>
            </a:r>
          </a:p>
        </p:txBody>
      </p:sp>
      <p:sp>
        <p:nvSpPr>
          <p:cNvPr id="6" name="Slide Number Placeholder 5"/>
          <p:cNvSpPr>
            <a:spLocks noGrp="1"/>
          </p:cNvSpPr>
          <p:nvPr>
            <p:ph type="sldNum" sz="quarter" idx="12"/>
          </p:nvPr>
        </p:nvSpPr>
        <p:spPr/>
        <p:txBody>
          <a:bodyPr/>
          <a:lstStyle/>
          <a:p>
            <a:fld id="{B9A2C946-3384-4CAE-AE5C-A030CF8CBF46}" type="slidenum">
              <a:rPr lang="nb-NO" smtClean="0"/>
              <a:t>‹#›</a:t>
            </a:fld>
            <a:endParaRPr lang="nb-NO"/>
          </a:p>
        </p:txBody>
      </p:sp>
      <p:cxnSp>
        <p:nvCxnSpPr>
          <p:cNvPr id="9" name="Straight Connector 8"/>
          <p:cNvCxnSpPr/>
          <p:nvPr/>
        </p:nvCxnSpPr>
        <p:spPr>
          <a:xfrm>
            <a:off x="1207658" y="4343400"/>
            <a:ext cx="9875520" cy="0"/>
          </a:xfrm>
          <a:prstGeom prst="line">
            <a:avLst/>
          </a:prstGeom>
          <a:ln w="6350">
            <a:solidFill>
              <a:srgbClr val="CA77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83" y="6422632"/>
            <a:ext cx="474958" cy="413536"/>
          </a:xfrm>
          <a:prstGeom prst="rect">
            <a:avLst/>
          </a:prstGeom>
        </p:spPr>
      </p:pic>
    </p:spTree>
    <p:extLst>
      <p:ext uri="{BB962C8B-B14F-4D97-AF65-F5344CB8AC3E}">
        <p14:creationId xmlns:p14="http://schemas.microsoft.com/office/powerpoint/2010/main" val="84330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9A4A9-2DE8-4FB2-927A-920295011773}" type="datetime1">
              <a:rPr lang="nb-NO" smtClean="0"/>
              <a:t>06.11.2016</a:t>
            </a:fld>
            <a:endParaRPr lang="nb-NO"/>
          </a:p>
        </p:txBody>
      </p:sp>
      <p:sp>
        <p:nvSpPr>
          <p:cNvPr id="6" name="Footer Placeholder 5"/>
          <p:cNvSpPr>
            <a:spLocks noGrp="1"/>
          </p:cNvSpPr>
          <p:nvPr>
            <p:ph type="ftr" sz="quarter" idx="11"/>
          </p:nvPr>
        </p:nvSpPr>
        <p:spPr/>
        <p:txBody>
          <a:bodyPr/>
          <a:lstStyle/>
          <a:p>
            <a:r>
              <a:rPr lang="nb-NO"/>
              <a:t>Usmaker i øl</a:t>
            </a:r>
          </a:p>
        </p:txBody>
      </p:sp>
      <p:sp>
        <p:nvSpPr>
          <p:cNvPr id="7" name="Slide Number Placeholder 6"/>
          <p:cNvSpPr>
            <a:spLocks noGrp="1"/>
          </p:cNvSpPr>
          <p:nvPr>
            <p:ph type="sldNum" sz="quarter" idx="12"/>
          </p:nvPr>
        </p:nvSpPr>
        <p:spPr/>
        <p:txBody>
          <a:bodyPr/>
          <a:lstStyle/>
          <a:p>
            <a:fld id="{B9A2C946-3384-4CAE-AE5C-A030CF8CBF46}" type="slidenum">
              <a:rPr lang="nb-NO" smtClean="0"/>
              <a:t>‹#›</a:t>
            </a:fld>
            <a:endParaRPr lang="nb-NO"/>
          </a:p>
        </p:txBody>
      </p:sp>
    </p:spTree>
    <p:extLst>
      <p:ext uri="{BB962C8B-B14F-4D97-AF65-F5344CB8AC3E}">
        <p14:creationId xmlns:p14="http://schemas.microsoft.com/office/powerpoint/2010/main" val="23205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2D69A-4C81-4CDC-91A0-44E1E7E181F6}" type="datetime1">
              <a:rPr lang="nb-NO" smtClean="0"/>
              <a:t>06.11.2016</a:t>
            </a:fld>
            <a:endParaRPr lang="nb-NO"/>
          </a:p>
        </p:txBody>
      </p:sp>
      <p:sp>
        <p:nvSpPr>
          <p:cNvPr id="8" name="Footer Placeholder 7"/>
          <p:cNvSpPr>
            <a:spLocks noGrp="1"/>
          </p:cNvSpPr>
          <p:nvPr>
            <p:ph type="ftr" sz="quarter" idx="11"/>
          </p:nvPr>
        </p:nvSpPr>
        <p:spPr/>
        <p:txBody>
          <a:bodyPr/>
          <a:lstStyle/>
          <a:p>
            <a:r>
              <a:rPr lang="nb-NO"/>
              <a:t>Usmaker i øl</a:t>
            </a:r>
          </a:p>
        </p:txBody>
      </p:sp>
      <p:sp>
        <p:nvSpPr>
          <p:cNvPr id="9" name="Slide Number Placeholder 8"/>
          <p:cNvSpPr>
            <a:spLocks noGrp="1"/>
          </p:cNvSpPr>
          <p:nvPr>
            <p:ph type="sldNum" sz="quarter" idx="12"/>
          </p:nvPr>
        </p:nvSpPr>
        <p:spPr/>
        <p:txBody>
          <a:bodyPr/>
          <a:lstStyle/>
          <a:p>
            <a:fld id="{B9A2C946-3384-4CAE-AE5C-A030CF8CBF46}" type="slidenum">
              <a:rPr lang="nb-NO" smtClean="0"/>
              <a:t>‹#›</a:t>
            </a:fld>
            <a:endParaRPr lang="nb-NO"/>
          </a:p>
        </p:txBody>
      </p:sp>
    </p:spTree>
    <p:extLst>
      <p:ext uri="{BB962C8B-B14F-4D97-AF65-F5344CB8AC3E}">
        <p14:creationId xmlns:p14="http://schemas.microsoft.com/office/powerpoint/2010/main" val="17345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4D2FC-AAA1-4988-B96B-94D0D0895316}" type="datetime1">
              <a:rPr lang="nb-NO" smtClean="0"/>
              <a:t>06.11.2016</a:t>
            </a:fld>
            <a:endParaRPr lang="nb-NO"/>
          </a:p>
        </p:txBody>
      </p:sp>
      <p:sp>
        <p:nvSpPr>
          <p:cNvPr id="4" name="Footer Placeholder 3"/>
          <p:cNvSpPr>
            <a:spLocks noGrp="1"/>
          </p:cNvSpPr>
          <p:nvPr>
            <p:ph type="ftr" sz="quarter" idx="11"/>
          </p:nvPr>
        </p:nvSpPr>
        <p:spPr/>
        <p:txBody>
          <a:bodyPr/>
          <a:lstStyle/>
          <a:p>
            <a:r>
              <a:rPr lang="nb-NO"/>
              <a:t>Usmaker i øl</a:t>
            </a:r>
          </a:p>
        </p:txBody>
      </p:sp>
      <p:sp>
        <p:nvSpPr>
          <p:cNvPr id="5" name="Slide Number Placeholder 4"/>
          <p:cNvSpPr>
            <a:spLocks noGrp="1"/>
          </p:cNvSpPr>
          <p:nvPr>
            <p:ph type="sldNum" sz="quarter" idx="12"/>
          </p:nvPr>
        </p:nvSpPr>
        <p:spPr/>
        <p:txBody>
          <a:bodyPr/>
          <a:lstStyle/>
          <a:p>
            <a:fld id="{B9A2C946-3384-4CAE-AE5C-A030CF8CBF46}" type="slidenum">
              <a:rPr lang="nb-NO" smtClean="0"/>
              <a:t>‹#›</a:t>
            </a:fld>
            <a:endParaRPr lang="nb-NO"/>
          </a:p>
        </p:txBody>
      </p:sp>
    </p:spTree>
    <p:extLst>
      <p:ext uri="{BB962C8B-B14F-4D97-AF65-F5344CB8AC3E}">
        <p14:creationId xmlns:p14="http://schemas.microsoft.com/office/powerpoint/2010/main" val="132174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FFF8E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CA77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F7C879-8BEE-43B8-82E6-0286AA16F353}" type="datetime1">
              <a:rPr lang="nb-NO" smtClean="0"/>
              <a:t>06.11.2016</a:t>
            </a:fld>
            <a:endParaRPr lang="nb-NO"/>
          </a:p>
        </p:txBody>
      </p:sp>
      <p:sp>
        <p:nvSpPr>
          <p:cNvPr id="8" name="Footer Placeholder 7"/>
          <p:cNvSpPr>
            <a:spLocks noGrp="1"/>
          </p:cNvSpPr>
          <p:nvPr>
            <p:ph type="ftr" sz="quarter" idx="11"/>
          </p:nvPr>
        </p:nvSpPr>
        <p:spPr/>
        <p:txBody>
          <a:bodyPr/>
          <a:lstStyle>
            <a:lvl1pPr>
              <a:defRPr>
                <a:solidFill>
                  <a:srgbClr val="FFFFFF"/>
                </a:solidFill>
              </a:defRPr>
            </a:lvl1pPr>
          </a:lstStyle>
          <a:p>
            <a:r>
              <a:rPr lang="nb-NO"/>
              <a:t>Usmaker i øl</a:t>
            </a:r>
          </a:p>
        </p:txBody>
      </p:sp>
      <p:sp>
        <p:nvSpPr>
          <p:cNvPr id="9" name="Slide Number Placeholder 8"/>
          <p:cNvSpPr>
            <a:spLocks noGrp="1"/>
          </p:cNvSpPr>
          <p:nvPr>
            <p:ph type="sldNum" sz="quarter" idx="12"/>
          </p:nvPr>
        </p:nvSpPr>
        <p:spPr/>
        <p:txBody>
          <a:bodyPr/>
          <a:lstStyle/>
          <a:p>
            <a:fld id="{B9A2C946-3384-4CAE-AE5C-A030CF8CBF46}" type="slidenum">
              <a:rPr lang="nb-NO" smtClean="0"/>
              <a:t>‹#›</a:t>
            </a:fld>
            <a:endParaRPr lang="nb-NO"/>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83" y="6422632"/>
            <a:ext cx="474958" cy="413536"/>
          </a:xfrm>
          <a:prstGeom prst="rect">
            <a:avLst/>
          </a:prstGeom>
        </p:spPr>
      </p:pic>
    </p:spTree>
    <p:extLst>
      <p:ext uri="{BB962C8B-B14F-4D97-AF65-F5344CB8AC3E}">
        <p14:creationId xmlns:p14="http://schemas.microsoft.com/office/powerpoint/2010/main" val="420593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FFF8E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CA77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726E20"/>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6D581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43312" y="6459785"/>
            <a:ext cx="2618510" cy="365125"/>
          </a:xfrm>
        </p:spPr>
        <p:txBody>
          <a:bodyPr/>
          <a:lstStyle>
            <a:lvl1pPr algn="l">
              <a:defRPr/>
            </a:lvl1pPr>
          </a:lstStyle>
          <a:p>
            <a:fld id="{51DF895D-AB9A-4BB1-856F-EB9BDCD4FE62}" type="datetime1">
              <a:rPr lang="nb-NO" smtClean="0"/>
              <a:t>06.11.2016</a:t>
            </a:fld>
            <a:endParaRPr lang="nb-NO"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nb-NO"/>
              <a:t>Usmaker i øl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A2C946-3384-4CAE-AE5C-A030CF8CBF46}" type="slidenum">
              <a:rPr lang="nb-NO" smtClean="0"/>
              <a:t>‹#›</a:t>
            </a:fld>
            <a:endParaRPr lang="nb-NO"/>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83" y="6422632"/>
            <a:ext cx="474958" cy="413536"/>
          </a:xfrm>
          <a:prstGeom prst="rect">
            <a:avLst/>
          </a:prstGeom>
        </p:spPr>
      </p:pic>
    </p:spTree>
    <p:extLst>
      <p:ext uri="{BB962C8B-B14F-4D97-AF65-F5344CB8AC3E}">
        <p14:creationId xmlns:p14="http://schemas.microsoft.com/office/powerpoint/2010/main" val="272245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FFF8E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726E20"/>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6D581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6D83F7-3544-4BF7-9B3B-BE3FF0887C3B}" type="datetime1">
              <a:rPr lang="nb-NO" smtClean="0"/>
              <a:t>06.11.2016</a:t>
            </a:fld>
            <a:endParaRPr lang="nb-NO"/>
          </a:p>
        </p:txBody>
      </p:sp>
      <p:sp>
        <p:nvSpPr>
          <p:cNvPr id="6" name="Footer Placeholder 5"/>
          <p:cNvSpPr>
            <a:spLocks noGrp="1"/>
          </p:cNvSpPr>
          <p:nvPr>
            <p:ph type="ftr" sz="quarter" idx="11"/>
          </p:nvPr>
        </p:nvSpPr>
        <p:spPr/>
        <p:txBody>
          <a:bodyPr/>
          <a:lstStyle/>
          <a:p>
            <a:r>
              <a:rPr lang="nb-NO"/>
              <a:t>Usmaker i øl</a:t>
            </a:r>
          </a:p>
        </p:txBody>
      </p:sp>
      <p:sp>
        <p:nvSpPr>
          <p:cNvPr id="7" name="Slide Number Placeholder 6"/>
          <p:cNvSpPr>
            <a:spLocks noGrp="1"/>
          </p:cNvSpPr>
          <p:nvPr>
            <p:ph type="sldNum" sz="quarter" idx="12"/>
          </p:nvPr>
        </p:nvSpPr>
        <p:spPr>
          <a:xfrm>
            <a:off x="8639754" y="6459784"/>
            <a:ext cx="1312025" cy="365125"/>
          </a:xfrm>
        </p:spPr>
        <p:txBody>
          <a:bodyPr/>
          <a:lstStyle/>
          <a:p>
            <a:fld id="{B9A2C946-3384-4CAE-AE5C-A030CF8CBF46}" type="slidenum">
              <a:rPr lang="nb-NO" smtClean="0"/>
              <a:t>‹#›</a:t>
            </a:fld>
            <a:endParaRPr lang="nb-NO"/>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3501" y="5176515"/>
            <a:ext cx="1784386" cy="1553628"/>
          </a:xfrm>
          <a:prstGeom prst="rect">
            <a:avLst/>
          </a:prstGeom>
        </p:spPr>
      </p:pic>
    </p:spTree>
    <p:extLst>
      <p:ext uri="{BB962C8B-B14F-4D97-AF65-F5344CB8AC3E}">
        <p14:creationId xmlns:p14="http://schemas.microsoft.com/office/powerpoint/2010/main" val="320177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FFF8E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2636"/>
            <a:ext cx="12192001" cy="65998"/>
          </a:xfrm>
          <a:prstGeom prst="rect">
            <a:avLst/>
          </a:prstGeom>
          <a:solidFill>
            <a:srgbClr val="CA77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marL="0" algn="ctr" defTabSz="914400" rtl="0" eaLnBrk="1" latinLnBrk="0" hangingPunct="1">
              <a:defRPr lang="nb-NO" sz="1800" kern="1200" cap="all" baseline="0" smtClean="0">
                <a:solidFill>
                  <a:srgbClr val="726E20"/>
                </a:solidFill>
                <a:latin typeface="+mn-lt"/>
                <a:ea typeface="+mn-ea"/>
                <a:cs typeface="+mn-cs"/>
              </a:defRPr>
            </a:lvl1pPr>
          </a:lstStyle>
          <a:p>
            <a:fld id="{626B15DA-F251-4DDC-BF65-2FBF2EC99A1D}" type="datetime1">
              <a:rPr lang="nb-NO" smtClean="0"/>
              <a:pPr/>
              <a:t>06.11.2016</a:t>
            </a:fld>
            <a:endParaRPr lang="nb-NO"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800" cap="all" baseline="0">
                <a:solidFill>
                  <a:srgbClr val="726E20"/>
                </a:solidFill>
              </a:defRPr>
            </a:lvl1pPr>
          </a:lstStyle>
          <a:p>
            <a:r>
              <a:rPr lang="nb-NO" dirty="0" err="1"/>
              <a:t>Norbrygg</a:t>
            </a:r>
            <a:r>
              <a:rPr lang="nb-NO" dirty="0"/>
              <a:t>: Usmaker i øl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marL="0" algn="ctr" defTabSz="914400" rtl="0" eaLnBrk="1" latinLnBrk="0" hangingPunct="1">
              <a:defRPr lang="nb-NO" sz="1800" kern="1200" cap="all" baseline="0" smtClean="0">
                <a:solidFill>
                  <a:srgbClr val="726E20"/>
                </a:solidFill>
                <a:latin typeface="+mn-lt"/>
                <a:ea typeface="+mn-ea"/>
                <a:cs typeface="+mn-cs"/>
              </a:defRPr>
            </a:lvl1pPr>
          </a:lstStyle>
          <a:p>
            <a:fld id="{B9A2C946-3384-4CAE-AE5C-A030CF8CBF46}" type="slidenum">
              <a:rPr lang="nb-NO" smtClean="0"/>
              <a:pPr/>
              <a:t>‹#›</a:t>
            </a:fld>
            <a:endParaRPr lang="nb-NO" dirty="0"/>
          </a:p>
        </p:txBody>
      </p:sp>
      <p:cxnSp>
        <p:nvCxnSpPr>
          <p:cNvPr id="10" name="Straight Connector 9"/>
          <p:cNvCxnSpPr/>
          <p:nvPr/>
        </p:nvCxnSpPr>
        <p:spPr>
          <a:xfrm>
            <a:off x="1193532" y="1737845"/>
            <a:ext cx="9966960" cy="0"/>
          </a:xfrm>
          <a:prstGeom prst="line">
            <a:avLst/>
          </a:prstGeom>
          <a:ln w="6350">
            <a:solidFill>
              <a:srgbClr val="CA77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683" y="6422632"/>
            <a:ext cx="474958" cy="413536"/>
          </a:xfrm>
          <a:prstGeom prst="rect">
            <a:avLst/>
          </a:prstGeom>
        </p:spPr>
      </p:pic>
    </p:spTree>
    <p:extLst>
      <p:ext uri="{BB962C8B-B14F-4D97-AF65-F5344CB8AC3E}">
        <p14:creationId xmlns:p14="http://schemas.microsoft.com/office/powerpoint/2010/main" val="1597809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6000" kern="1200" spc="-50" baseline="0">
          <a:solidFill>
            <a:srgbClr val="726E2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err="1"/>
              <a:t>Ølsmaking</a:t>
            </a:r>
            <a:endParaRPr lang="nb-NO" dirty="0"/>
          </a:p>
        </p:txBody>
      </p:sp>
      <p:sp>
        <p:nvSpPr>
          <p:cNvPr id="3" name="Subtitle 2"/>
          <p:cNvSpPr>
            <a:spLocks noGrp="1"/>
          </p:cNvSpPr>
          <p:nvPr>
            <p:ph type="subTitle" idx="1"/>
          </p:nvPr>
        </p:nvSpPr>
        <p:spPr/>
        <p:txBody>
          <a:bodyPr/>
          <a:lstStyle/>
          <a:p>
            <a:r>
              <a:rPr lang="nb-NO" dirty="0"/>
              <a:t>Hvordan smake og beskrive øl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3" y="6422632"/>
            <a:ext cx="474958" cy="413536"/>
          </a:xfrm>
          <a:prstGeom prst="rect">
            <a:avLst/>
          </a:prstGeom>
        </p:spPr>
      </p:pic>
      <p:sp>
        <p:nvSpPr>
          <p:cNvPr id="5" name="TextBox 4"/>
          <p:cNvSpPr txBox="1"/>
          <p:nvPr/>
        </p:nvSpPr>
        <p:spPr>
          <a:xfrm>
            <a:off x="10115213" y="6444734"/>
            <a:ext cx="2076787" cy="369332"/>
          </a:xfrm>
          <a:prstGeom prst="rect">
            <a:avLst/>
          </a:prstGeom>
          <a:noFill/>
        </p:spPr>
        <p:txBody>
          <a:bodyPr wrap="none" rtlCol="0">
            <a:spAutoFit/>
          </a:bodyPr>
          <a:lstStyle/>
          <a:p>
            <a:r>
              <a:rPr lang="nb-NO" dirty="0"/>
              <a:t>Versjon: 2016-11-02</a:t>
            </a:r>
          </a:p>
        </p:txBody>
      </p:sp>
    </p:spTree>
    <p:extLst>
      <p:ext uri="{BB962C8B-B14F-4D97-AF65-F5344CB8AC3E}">
        <p14:creationId xmlns:p14="http://schemas.microsoft.com/office/powerpoint/2010/main" val="67265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8D Porter</a:t>
            </a:r>
          </a:p>
        </p:txBody>
      </p:sp>
      <p:sp>
        <p:nvSpPr>
          <p:cNvPr id="3" name="Content Placeholder 2"/>
          <p:cNvSpPr>
            <a:spLocks noGrp="1"/>
          </p:cNvSpPr>
          <p:nvPr>
            <p:ph idx="1"/>
          </p:nvPr>
        </p:nvSpPr>
        <p:spPr>
          <a:xfrm>
            <a:off x="1097280" y="1845734"/>
            <a:ext cx="10058400" cy="4669366"/>
          </a:xfrm>
        </p:spPr>
        <p:txBody>
          <a:bodyPr>
            <a:normAutofit fontScale="55000" lnSpcReduction="20000"/>
          </a:bodyPr>
          <a:lstStyle/>
          <a:p>
            <a:r>
              <a:rPr lang="nb-NO" b="1" dirty="0"/>
              <a:t>OG		FG		vol%	IBU	EBC</a:t>
            </a:r>
            <a:br>
              <a:rPr lang="nb-NO" dirty="0"/>
            </a:br>
            <a:r>
              <a:rPr lang="nb-NO" b="1" dirty="0"/>
              <a:t>1046-1063	1012-1020	4,5-6,2	20-40	50-80</a:t>
            </a:r>
            <a:br>
              <a:rPr lang="nb-NO" b="1" dirty="0"/>
            </a:br>
            <a:br>
              <a:rPr lang="nb-NO" dirty="0"/>
            </a:br>
            <a:r>
              <a:rPr lang="nb-NO" dirty="0"/>
              <a:t>I </a:t>
            </a:r>
            <a:r>
              <a:rPr lang="nb-NO" dirty="0" err="1"/>
              <a:t>hjemmebryggersammenheng</a:t>
            </a:r>
            <a:r>
              <a:rPr lang="nb-NO" dirty="0"/>
              <a:t> er </a:t>
            </a:r>
            <a:r>
              <a:rPr lang="nb-NO" dirty="0" err="1"/>
              <a:t>forskellen</a:t>
            </a:r>
            <a:r>
              <a:rPr lang="nb-NO" dirty="0"/>
              <a:t> på </a:t>
            </a:r>
            <a:r>
              <a:rPr lang="nb-NO" dirty="0" err="1"/>
              <a:t>stout</a:t>
            </a:r>
            <a:r>
              <a:rPr lang="nb-NO" dirty="0"/>
              <a:t> og porter at </a:t>
            </a:r>
            <a:r>
              <a:rPr lang="nb-NO" dirty="0" err="1"/>
              <a:t>stouten</a:t>
            </a:r>
            <a:r>
              <a:rPr lang="nb-NO" dirty="0"/>
              <a:t> er preget av ristet bygg og hardt ristet karakter mens porteren er rundere og mykere. I kommersiell sammenheng er grensen ofte mer flytende.</a:t>
            </a:r>
          </a:p>
          <a:p>
            <a:r>
              <a:rPr lang="nb-NO" b="1" dirty="0"/>
              <a:t>Aroma:</a:t>
            </a:r>
            <a:r>
              <a:rPr lang="nb-NO" dirty="0"/>
              <a:t> Middels til kraftig maltaroma, som kan ha karakter av </a:t>
            </a:r>
            <a:r>
              <a:rPr lang="nb-NO" dirty="0" err="1"/>
              <a:t>toffee</a:t>
            </a:r>
            <a:r>
              <a:rPr lang="nb-NO" dirty="0"/>
              <a:t>, karamell, sjokolade og lakris. Svak til middels nivå av </a:t>
            </a:r>
            <a:r>
              <a:rPr lang="nb-NO" dirty="0" err="1"/>
              <a:t>fruktestere</a:t>
            </a:r>
            <a:r>
              <a:rPr lang="nb-NO" dirty="0"/>
              <a:t>, som kan ha karakter av tørket frukt. Fraværende til svak duft av engelske humletyper. </a:t>
            </a:r>
            <a:r>
              <a:rPr lang="nb-NO" dirty="0" err="1"/>
              <a:t>Diacetyl</a:t>
            </a:r>
            <a:r>
              <a:rPr lang="nb-NO" dirty="0"/>
              <a:t> skal ikke forekomme.</a:t>
            </a:r>
          </a:p>
          <a:p>
            <a:r>
              <a:rPr lang="nb-NO" b="1" dirty="0"/>
              <a:t>Farge/Utseende:</a:t>
            </a:r>
            <a:r>
              <a:rPr lang="nb-NO" dirty="0"/>
              <a:t> Brun til mørkebrun, med kraftig skum som er kremfarget til lys brun. Klar til lett tåkete.</a:t>
            </a:r>
          </a:p>
          <a:p>
            <a:r>
              <a:rPr lang="nb-NO" b="1" dirty="0"/>
              <a:t>Smak: </a:t>
            </a:r>
            <a:r>
              <a:rPr lang="nb-NO" dirty="0"/>
              <a:t>Middels til kraftig maltsmak som kan ha karakter av </a:t>
            </a:r>
            <a:r>
              <a:rPr lang="nb-NO" dirty="0" err="1"/>
              <a:t>toffee</a:t>
            </a:r>
            <a:r>
              <a:rPr lang="nb-NO" dirty="0"/>
              <a:t>, karamell, sjokolade, kaffe, ristet brød og lakris. Humlesmaken skal være fraværende til svak, og bitterheten skal være svak til middels.</a:t>
            </a:r>
          </a:p>
          <a:p>
            <a:r>
              <a:rPr lang="nb-NO" b="1" dirty="0"/>
              <a:t>Kropp: </a:t>
            </a:r>
            <a:r>
              <a:rPr lang="nb-NO" dirty="0"/>
              <a:t>Medium til kraftig kropp. Svak til medium </a:t>
            </a:r>
            <a:r>
              <a:rPr lang="nb-NO" dirty="0" err="1"/>
              <a:t>karbonering</a:t>
            </a:r>
            <a:r>
              <a:rPr lang="nb-NO" dirty="0"/>
              <a:t>.</a:t>
            </a:r>
          </a:p>
          <a:p>
            <a:br>
              <a:rPr lang="nb-NO" dirty="0"/>
            </a:br>
            <a:r>
              <a:rPr lang="nb-NO" b="1" dirty="0"/>
              <a:t>Eksempler:</a:t>
            </a:r>
            <a:r>
              <a:rPr lang="nb-NO" dirty="0"/>
              <a:t> Samuel Smiths </a:t>
            </a:r>
            <a:r>
              <a:rPr lang="nb-NO" dirty="0" err="1"/>
              <a:t>Taddy</a:t>
            </a:r>
            <a:r>
              <a:rPr lang="nb-NO" dirty="0"/>
              <a:t> Porter, Fullers London Porter, </a:t>
            </a:r>
            <a:r>
              <a:rPr lang="nb-NO" dirty="0" err="1"/>
              <a:t>Anchor</a:t>
            </a:r>
            <a:r>
              <a:rPr lang="nb-NO" dirty="0"/>
              <a:t> Porter, </a:t>
            </a:r>
            <a:r>
              <a:rPr lang="nb-NO" dirty="0" err="1"/>
              <a:t>Haandbryggeriets</a:t>
            </a:r>
            <a:r>
              <a:rPr lang="nb-NO" dirty="0"/>
              <a:t> London Porter.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922" y="350729"/>
            <a:ext cx="1932862" cy="1682895"/>
          </a:xfrm>
          <a:prstGeom prst="rect">
            <a:avLst/>
          </a:prstGeom>
        </p:spPr>
      </p:pic>
    </p:spTree>
    <p:extLst>
      <p:ext uri="{BB962C8B-B14F-4D97-AF65-F5344CB8AC3E}">
        <p14:creationId xmlns:p14="http://schemas.microsoft.com/office/powerpoint/2010/main" val="88489568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a:t>Humle</a:t>
            </a:r>
            <a:endParaRPr lang="en-GB" dirty="0"/>
          </a:p>
        </p:txBody>
      </p:sp>
      <p:sp>
        <p:nvSpPr>
          <p:cNvPr id="7" name="Content Placeholder 6"/>
          <p:cNvSpPr>
            <a:spLocks noGrp="1"/>
          </p:cNvSpPr>
          <p:nvPr>
            <p:ph idx="1"/>
          </p:nvPr>
        </p:nvSpPr>
        <p:spPr/>
        <p:txBody>
          <a:bodyPr>
            <a:normAutofit fontScale="92500" lnSpcReduction="10000"/>
          </a:bodyPr>
          <a:lstStyle/>
          <a:p>
            <a:pPr>
              <a:buFont typeface="Wingdings" panose="05000000000000000000" pitchFamily="2" charset="2"/>
              <a:buChar char="§"/>
            </a:pPr>
            <a:r>
              <a:rPr lang="nb-NO" altLang="nb-NO" sz="2800" dirty="0"/>
              <a:t>Flerårig klatreplante, hunnkonglene brukes</a:t>
            </a:r>
          </a:p>
          <a:p>
            <a:pPr marL="777611" lvl="1" indent="-414726">
              <a:buFont typeface="Wingdings" panose="05000000000000000000" pitchFamily="2" charset="2"/>
              <a:buChar char="§"/>
            </a:pPr>
            <a:r>
              <a:rPr lang="nb-NO" altLang="nb-NO" sz="2400" dirty="0"/>
              <a:t>Som regel i </a:t>
            </a:r>
            <a:r>
              <a:rPr lang="nb-NO" altLang="nb-NO" sz="2400" dirty="0" err="1"/>
              <a:t>pelletsform</a:t>
            </a:r>
            <a:r>
              <a:rPr lang="nb-NO" altLang="nb-NO" sz="2400" dirty="0"/>
              <a:t>, men også «blomst»</a:t>
            </a:r>
          </a:p>
          <a:p>
            <a:pPr marL="777611" lvl="1" indent="-414726">
              <a:buFont typeface="Wingdings" panose="05000000000000000000" pitchFamily="2" charset="2"/>
              <a:buChar char="§"/>
            </a:pPr>
            <a:r>
              <a:rPr lang="nb-NO" altLang="nb-NO" sz="2400" dirty="0"/>
              <a:t>Brukes oftest fersk, </a:t>
            </a:r>
            <a:br>
              <a:rPr lang="nb-NO" altLang="nb-NO" sz="2400" dirty="0"/>
            </a:br>
            <a:r>
              <a:rPr lang="nb-NO" altLang="nb-NO" sz="2400" dirty="0"/>
              <a:t>mens </a:t>
            </a:r>
            <a:r>
              <a:rPr lang="nb-NO" altLang="nb-NO" sz="2400" dirty="0" err="1"/>
              <a:t>geueze</a:t>
            </a:r>
            <a:r>
              <a:rPr lang="nb-NO" altLang="nb-NO" sz="2400" dirty="0"/>
              <a:t> og </a:t>
            </a:r>
            <a:r>
              <a:rPr lang="nb-NO" altLang="nb-NO" sz="2400" dirty="0" err="1"/>
              <a:t>lambics</a:t>
            </a:r>
            <a:r>
              <a:rPr lang="nb-NO" altLang="nb-NO" sz="2400" dirty="0"/>
              <a:t> skal ha lagret, oksydert humle</a:t>
            </a:r>
          </a:p>
          <a:p>
            <a:pPr>
              <a:buFont typeface="Wingdings" panose="05000000000000000000" pitchFamily="2" charset="2"/>
              <a:buChar char="§"/>
            </a:pPr>
            <a:r>
              <a:rPr lang="nb-NO" altLang="nb-NO" sz="2800" dirty="0"/>
              <a:t>Bitterhumler og aromahumler, med en drøss planteoljer</a:t>
            </a:r>
          </a:p>
          <a:p>
            <a:pPr marL="777611" lvl="1" indent="-414726">
              <a:buFont typeface="Wingdings" panose="05000000000000000000" pitchFamily="2" charset="2"/>
              <a:buChar char="§"/>
            </a:pPr>
            <a:r>
              <a:rPr lang="nb-NO" altLang="nb-NO" sz="2400" dirty="0" err="1"/>
              <a:t>Myrcene</a:t>
            </a:r>
            <a:r>
              <a:rPr lang="nb-NO" altLang="nb-NO" sz="2400" dirty="0"/>
              <a:t> - floral, citrus, </a:t>
            </a:r>
            <a:r>
              <a:rPr lang="nb-NO" altLang="nb-NO" sz="2400" dirty="0" err="1"/>
              <a:t>kvae</a:t>
            </a:r>
            <a:endParaRPr lang="nb-NO" altLang="nb-NO" sz="2400" dirty="0"/>
          </a:p>
          <a:p>
            <a:pPr marL="777611" lvl="1" indent="-414726">
              <a:buFont typeface="Wingdings" panose="05000000000000000000" pitchFamily="2" charset="2"/>
              <a:buChar char="§"/>
            </a:pPr>
            <a:r>
              <a:rPr lang="nb-NO" altLang="nb-NO" sz="2400" dirty="0"/>
              <a:t>Humulene - Krydret, urter, europeisk preg</a:t>
            </a:r>
          </a:p>
          <a:p>
            <a:pPr marL="777611" lvl="1" indent="-414726">
              <a:buFont typeface="Wingdings" panose="05000000000000000000" pitchFamily="2" charset="2"/>
              <a:buChar char="§"/>
            </a:pPr>
            <a:r>
              <a:rPr lang="nb-NO" altLang="nb-NO" sz="2400" dirty="0" err="1"/>
              <a:t>Caryophyllene</a:t>
            </a:r>
            <a:r>
              <a:rPr lang="nb-NO" altLang="nb-NO" sz="2400" dirty="0"/>
              <a:t> - urter, europeisk</a:t>
            </a:r>
          </a:p>
          <a:p>
            <a:pPr marL="777611" lvl="1" indent="-414726">
              <a:buFont typeface="Wingdings" panose="05000000000000000000" pitchFamily="2" charset="2"/>
              <a:buChar char="§"/>
            </a:pPr>
            <a:r>
              <a:rPr lang="nb-NO" altLang="nb-NO" sz="2400" dirty="0"/>
              <a:t>Farnese og andre oljer – gjør alt mulig rart</a:t>
            </a:r>
          </a:p>
          <a:p>
            <a:pPr marL="777611" lvl="1" indent="-414726">
              <a:buFont typeface="Wingdings" panose="05000000000000000000" pitchFamily="2" charset="2"/>
              <a:buChar char="§"/>
            </a:pPr>
            <a:r>
              <a:rPr lang="nb-NO" altLang="nb-NO" sz="2400" dirty="0" err="1"/>
              <a:t>Cohumulone</a:t>
            </a:r>
            <a:r>
              <a:rPr lang="nb-NO" altLang="nb-NO" sz="2400" dirty="0"/>
              <a:t> – står for bitterhet, alfasyre</a:t>
            </a:r>
          </a:p>
          <a:p>
            <a:pPr marL="527477" indent="-457200">
              <a:buFont typeface="Wingdings" panose="05000000000000000000" pitchFamily="2" charset="2"/>
              <a:buChar char="§"/>
            </a:pPr>
            <a:r>
              <a:rPr lang="nb-NO" altLang="nb-NO" sz="2600" dirty="0"/>
              <a:t>Brukes mest i koking, men også mens ølet gjærer (og i mesk, og under servering, og..)</a:t>
            </a:r>
          </a:p>
        </p:txBody>
      </p:sp>
      <p:sp>
        <p:nvSpPr>
          <p:cNvPr id="8" name="Text Placeholder 7"/>
          <p:cNvSpPr>
            <a:spLocks noGrp="1"/>
          </p:cNvSpPr>
          <p:nvPr>
            <p:ph type="body" sz="half" idx="2"/>
          </p:nvPr>
        </p:nvSpPr>
        <p:spPr/>
        <p:txBody>
          <a:bodyPr/>
          <a:lstStyle/>
          <a:p>
            <a:endParaRPr lang="en-GB" dirty="0"/>
          </a:p>
        </p:txBody>
      </p:sp>
      <p:sp>
        <p:nvSpPr>
          <p:cNvPr id="4" name="Footer Placeholder 3"/>
          <p:cNvSpPr>
            <a:spLocks noGrp="1"/>
          </p:cNvSpPr>
          <p:nvPr>
            <p:ph type="ftr" sz="quarter" idx="11"/>
          </p:nvPr>
        </p:nvSpPr>
        <p:spPr/>
        <p:txBody>
          <a:bodyPr/>
          <a:lstStyle/>
          <a:p>
            <a:r>
              <a:rPr lang="nb-NO"/>
              <a:t>Usmaker i øl</a:t>
            </a:r>
          </a:p>
        </p:txBody>
      </p:sp>
      <p:sp>
        <p:nvSpPr>
          <p:cNvPr id="5" name="Slide Number Placeholder 4"/>
          <p:cNvSpPr>
            <a:spLocks noGrp="1"/>
          </p:cNvSpPr>
          <p:nvPr>
            <p:ph type="sldNum" sz="quarter" idx="12"/>
          </p:nvPr>
        </p:nvSpPr>
        <p:spPr/>
        <p:txBody>
          <a:bodyPr/>
          <a:lstStyle/>
          <a:p>
            <a:fld id="{B9A2C946-3384-4CAE-AE5C-A030CF8CBF46}" type="slidenum">
              <a:rPr lang="nb-NO" smtClean="0"/>
              <a:t>11</a:t>
            </a:fld>
            <a:endParaRPr lang="nb-NO"/>
          </a:p>
        </p:txBody>
      </p:sp>
      <p:pic>
        <p:nvPicPr>
          <p:cNvPr id="2" name="Picture 1"/>
          <p:cNvPicPr>
            <a:picLocks noChangeAspect="1"/>
          </p:cNvPicPr>
          <p:nvPr/>
        </p:nvPicPr>
        <p:blipFill>
          <a:blip r:embed="rId2"/>
          <a:stretch>
            <a:fillRect/>
          </a:stretch>
        </p:blipFill>
        <p:spPr>
          <a:xfrm>
            <a:off x="457200" y="2880359"/>
            <a:ext cx="3200847" cy="3200847"/>
          </a:xfrm>
          <a:prstGeom prst="rect">
            <a:avLst/>
          </a:prstGeom>
        </p:spPr>
      </p:pic>
    </p:spTree>
    <p:extLst>
      <p:ext uri="{BB962C8B-B14F-4D97-AF65-F5344CB8AC3E}">
        <p14:creationId xmlns:p14="http://schemas.microsoft.com/office/powerpoint/2010/main" val="184727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a:t>Ølsmaking</a:t>
            </a:r>
            <a:r>
              <a:rPr lang="en-GB" dirty="0"/>
              <a:t>: </a:t>
            </a:r>
            <a:r>
              <a:rPr lang="en-GB" dirty="0" err="1"/>
              <a:t>humlerikt</a:t>
            </a:r>
            <a:r>
              <a:rPr lang="en-GB" dirty="0"/>
              <a:t> </a:t>
            </a:r>
            <a:r>
              <a:rPr lang="en-GB" dirty="0" err="1"/>
              <a:t>øl</a:t>
            </a:r>
            <a:endParaRPr lang="en-GB" dirty="0"/>
          </a:p>
        </p:txBody>
      </p:sp>
      <p:sp>
        <p:nvSpPr>
          <p:cNvPr id="8" name="Text Placeholder 7"/>
          <p:cNvSpPr>
            <a:spLocks noGrp="1"/>
          </p:cNvSpPr>
          <p:nvPr>
            <p:ph type="body" idx="1"/>
          </p:nvPr>
        </p:nvSpPr>
        <p:spPr/>
        <p:txBody>
          <a:bodyPr/>
          <a:lstStyle/>
          <a:p>
            <a:r>
              <a:rPr lang="en-GB" dirty="0" err="1"/>
              <a:t>Finner</a:t>
            </a:r>
            <a:r>
              <a:rPr lang="en-GB" dirty="0"/>
              <a:t> du </a:t>
            </a:r>
            <a:r>
              <a:rPr lang="en-GB" dirty="0" err="1"/>
              <a:t>det</a:t>
            </a:r>
            <a:r>
              <a:rPr lang="en-GB" dirty="0"/>
              <a:t> </a:t>
            </a:r>
            <a:r>
              <a:rPr lang="en-GB" dirty="0" err="1"/>
              <a:t>som</a:t>
            </a:r>
            <a:r>
              <a:rPr lang="en-GB" dirty="0"/>
              <a:t> </a:t>
            </a:r>
            <a:r>
              <a:rPr lang="en-GB" dirty="0" err="1"/>
              <a:t>er</a:t>
            </a:r>
            <a:r>
              <a:rPr lang="en-GB" dirty="0"/>
              <a:t> </a:t>
            </a:r>
            <a:r>
              <a:rPr lang="en-GB" dirty="0" err="1"/>
              <a:t>beskrevet</a:t>
            </a:r>
            <a:r>
              <a:rPr lang="en-GB" dirty="0"/>
              <a:t> I </a:t>
            </a:r>
            <a:r>
              <a:rPr lang="en-GB" dirty="0" err="1"/>
              <a:t>typedefinisjonene</a:t>
            </a:r>
            <a:r>
              <a:rPr lang="en-GB" dirty="0"/>
              <a:t>?</a:t>
            </a:r>
          </a:p>
        </p:txBody>
      </p:sp>
      <p:sp>
        <p:nvSpPr>
          <p:cNvPr id="5" name="Footer Placeholder 4"/>
          <p:cNvSpPr>
            <a:spLocks noGrp="1"/>
          </p:cNvSpPr>
          <p:nvPr>
            <p:ph type="ftr" sz="quarter" idx="11"/>
          </p:nvPr>
        </p:nvSpPr>
        <p:spPr/>
        <p:txBody>
          <a:bodyPr/>
          <a:lstStyle/>
          <a:p>
            <a:r>
              <a:rPr lang="nb-NO"/>
              <a:t>Usmaker i øl</a:t>
            </a:r>
          </a:p>
        </p:txBody>
      </p:sp>
      <p:sp>
        <p:nvSpPr>
          <p:cNvPr id="6" name="Slide Number Placeholder 5"/>
          <p:cNvSpPr>
            <a:spLocks noGrp="1"/>
          </p:cNvSpPr>
          <p:nvPr>
            <p:ph type="sldNum" sz="quarter" idx="12"/>
          </p:nvPr>
        </p:nvSpPr>
        <p:spPr/>
        <p:txBody>
          <a:bodyPr/>
          <a:lstStyle/>
          <a:p>
            <a:fld id="{B9A2C946-3384-4CAE-AE5C-A030CF8CBF46}" type="slidenum">
              <a:rPr lang="nb-NO" smtClean="0"/>
              <a:t>12</a:t>
            </a:fld>
            <a:endParaRPr lang="nb-NO"/>
          </a:p>
        </p:txBody>
      </p:sp>
    </p:spTree>
    <p:extLst>
      <p:ext uri="{BB962C8B-B14F-4D97-AF65-F5344CB8AC3E}">
        <p14:creationId xmlns:p14="http://schemas.microsoft.com/office/powerpoint/2010/main" val="90703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6B Amerikansk IPA</a:t>
            </a:r>
          </a:p>
        </p:txBody>
      </p:sp>
      <p:sp>
        <p:nvSpPr>
          <p:cNvPr id="3" name="Content Placeholder 2"/>
          <p:cNvSpPr>
            <a:spLocks noGrp="1"/>
          </p:cNvSpPr>
          <p:nvPr>
            <p:ph idx="1"/>
          </p:nvPr>
        </p:nvSpPr>
        <p:spPr>
          <a:xfrm>
            <a:off x="1097280" y="1845734"/>
            <a:ext cx="10589504" cy="4529666"/>
          </a:xfrm>
        </p:spPr>
        <p:txBody>
          <a:bodyPr>
            <a:normAutofit lnSpcReduction="10000"/>
          </a:bodyPr>
          <a:lstStyle/>
          <a:p>
            <a:r>
              <a:rPr lang="nb-NO" sz="1900" b="1" dirty="0"/>
              <a:t>OG		FG		vol%        	IBU       	EBC</a:t>
            </a:r>
            <a:br>
              <a:rPr lang="nb-NO" sz="1900" b="1" dirty="0"/>
            </a:br>
            <a:r>
              <a:rPr lang="nb-NO" sz="1900" b="1" dirty="0"/>
              <a:t>1056-1075	1010-1018    	5,5-7,5   	40-60+ 	15-35</a:t>
            </a:r>
            <a:br>
              <a:rPr lang="nb-NO" sz="1900" dirty="0"/>
            </a:br>
            <a:r>
              <a:rPr lang="nb-NO" sz="1900" dirty="0"/>
              <a:t>En kraftig </a:t>
            </a:r>
            <a:r>
              <a:rPr lang="nb-NO" sz="1900" dirty="0" err="1"/>
              <a:t>humlet</a:t>
            </a:r>
            <a:r>
              <a:rPr lang="nb-NO" sz="1900" dirty="0"/>
              <a:t> pale ale med amerikanske humletyper. Mer alkoholsterk og smaksrik enn amerikansk pale ale.</a:t>
            </a:r>
            <a:br>
              <a:rPr lang="nb-NO" sz="1900" dirty="0"/>
            </a:br>
            <a:br>
              <a:rPr lang="nb-NO" sz="1900" dirty="0"/>
            </a:br>
            <a:r>
              <a:rPr lang="nb-NO" sz="1900" b="1" dirty="0"/>
              <a:t>Aroma: </a:t>
            </a:r>
            <a:r>
              <a:rPr lang="nb-NO" sz="1900" dirty="0"/>
              <a:t>Svak maltaroma, med karakter av karamell. Middels til kraftig humlearoma, som kan ha karakter av sitrus (appelsin, sitron, lime, grapefrukt), blomster, harpiks/furunål, fersken eller tropisk frukt. Humlen skal overdøve eventuelle </a:t>
            </a:r>
            <a:r>
              <a:rPr lang="nb-NO" sz="1900" dirty="0" err="1"/>
              <a:t>fruktestere</a:t>
            </a:r>
            <a:r>
              <a:rPr lang="nb-NO" sz="1900" dirty="0"/>
              <a:t>. </a:t>
            </a:r>
            <a:r>
              <a:rPr lang="nb-NO" sz="1900" dirty="0" err="1"/>
              <a:t>Diacetyl</a:t>
            </a:r>
            <a:r>
              <a:rPr lang="nb-NO" sz="1900" dirty="0"/>
              <a:t> skal ikke forekomme.</a:t>
            </a:r>
            <a:br>
              <a:rPr lang="nb-NO" sz="1900" dirty="0"/>
            </a:br>
            <a:br>
              <a:rPr lang="nb-NO" sz="1900" dirty="0"/>
            </a:br>
            <a:r>
              <a:rPr lang="nb-NO" sz="1900" b="1" dirty="0"/>
              <a:t>Farge/Utseende:</a:t>
            </a:r>
            <a:r>
              <a:rPr lang="nb-NO" sz="1900" dirty="0"/>
              <a:t> Ravfarget til kobberfarget. Klar til lett tåkete. Stort og holdbart skum.</a:t>
            </a:r>
            <a:br>
              <a:rPr lang="nb-NO" sz="1900" dirty="0"/>
            </a:br>
            <a:br>
              <a:rPr lang="nb-NO" sz="1900" dirty="0"/>
            </a:br>
            <a:r>
              <a:rPr lang="nb-NO" sz="1900" b="1" dirty="0"/>
              <a:t>Smak:</a:t>
            </a:r>
            <a:r>
              <a:rPr lang="nb-NO" sz="1900" dirty="0"/>
              <a:t> Svak </a:t>
            </a:r>
            <a:r>
              <a:rPr lang="nb-NO" sz="1900" dirty="0" err="1"/>
              <a:t>karamelagtig</a:t>
            </a:r>
            <a:r>
              <a:rPr lang="nb-NO" sz="1900" dirty="0"/>
              <a:t> maltsmak. </a:t>
            </a:r>
            <a:r>
              <a:rPr lang="nb-NO" sz="1900" dirty="0" err="1"/>
              <a:t>Eksemplerne</a:t>
            </a:r>
            <a:r>
              <a:rPr lang="nb-NO" sz="1900" dirty="0"/>
              <a:t> kan være fra meget tørre til lett søte. Middels til kraftig humlesmak og bitterhet.</a:t>
            </a:r>
            <a:br>
              <a:rPr lang="nb-NO" sz="1900" dirty="0"/>
            </a:br>
            <a:br>
              <a:rPr lang="nb-NO" sz="1900" dirty="0"/>
            </a:br>
            <a:r>
              <a:rPr lang="nb-NO" sz="1900" b="1" dirty="0"/>
              <a:t>Kropp:</a:t>
            </a:r>
            <a:r>
              <a:rPr lang="nb-NO" sz="1900" dirty="0"/>
              <a:t> Medium kropp, middels </a:t>
            </a:r>
            <a:r>
              <a:rPr lang="nb-NO" sz="1900" dirty="0" err="1"/>
              <a:t>karbonering</a:t>
            </a:r>
            <a:r>
              <a:rPr lang="nb-NO" sz="1900" dirty="0"/>
              <a:t>.</a:t>
            </a:r>
            <a:br>
              <a:rPr lang="nb-NO" sz="1900" dirty="0"/>
            </a:br>
            <a:br>
              <a:rPr lang="nb-NO" sz="1900" dirty="0"/>
            </a:br>
            <a:r>
              <a:rPr lang="nb-NO" sz="1900" b="1" dirty="0"/>
              <a:t>Eksempler:</a:t>
            </a:r>
            <a:r>
              <a:rPr lang="nb-NO" sz="1900" dirty="0"/>
              <a:t> Nøgne Ø India Pale Ale, Haandbryggeriet India Pale Ale, Amager IPA, Mikkeller Green Gold (og mange andre fra Mikkeller), Great Divide Titan IPA.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922" y="350729"/>
            <a:ext cx="1932862" cy="1682895"/>
          </a:xfrm>
          <a:prstGeom prst="rect">
            <a:avLst/>
          </a:prstGeom>
        </p:spPr>
      </p:pic>
    </p:spTree>
    <p:extLst>
      <p:ext uri="{BB962C8B-B14F-4D97-AF65-F5344CB8AC3E}">
        <p14:creationId xmlns:p14="http://schemas.microsoft.com/office/powerpoint/2010/main" val="355221088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a:t>Gjær</a:t>
            </a:r>
            <a:endParaRPr lang="en-GB" dirty="0"/>
          </a:p>
        </p:txBody>
      </p:sp>
      <p:sp>
        <p:nvSpPr>
          <p:cNvPr id="7" name="Content Placeholder 6"/>
          <p:cNvSpPr>
            <a:spLocks noGrp="1"/>
          </p:cNvSpPr>
          <p:nvPr>
            <p:ph idx="1"/>
          </p:nvPr>
        </p:nvSpPr>
        <p:spPr>
          <a:xfrm>
            <a:off x="4800600" y="731519"/>
            <a:ext cx="6492240" cy="5728265"/>
          </a:xfrm>
        </p:spPr>
        <p:txBody>
          <a:bodyPr>
            <a:normAutofit fontScale="85000" lnSpcReduction="20000"/>
          </a:bodyPr>
          <a:lstStyle/>
          <a:p>
            <a:pPr>
              <a:buFont typeface="Wingdings" panose="05000000000000000000" pitchFamily="2" charset="2"/>
              <a:buChar char="§"/>
            </a:pPr>
            <a:r>
              <a:rPr lang="nb-NO" altLang="nb-NO" sz="2800" dirty="0"/>
              <a:t>Gjæren «spiser sukker, tisser alkohol </a:t>
            </a:r>
            <a:br>
              <a:rPr lang="nb-NO" altLang="nb-NO" sz="2800" dirty="0"/>
            </a:br>
            <a:r>
              <a:rPr lang="nb-NO" altLang="nb-NO" sz="2800" dirty="0"/>
              <a:t>og raper co2»</a:t>
            </a:r>
          </a:p>
          <a:p>
            <a:pPr>
              <a:buFont typeface="Wingdings" panose="05000000000000000000" pitchFamily="2" charset="2"/>
              <a:buChar char="§"/>
            </a:pPr>
            <a:r>
              <a:rPr lang="nb-NO" altLang="nb-NO" sz="2800" dirty="0"/>
              <a:t>Vørteren gjæres ut til øl, tar alt fra noen dager til flere måneder</a:t>
            </a:r>
          </a:p>
          <a:p>
            <a:pPr>
              <a:buFont typeface="Wingdings" panose="05000000000000000000" pitchFamily="2" charset="2"/>
              <a:buChar char="§"/>
            </a:pPr>
            <a:r>
              <a:rPr lang="nb-NO" altLang="nb-NO" sz="2800" dirty="0"/>
              <a:t>Underveis produserer og tar den opp ulike stoffer, slik som </a:t>
            </a:r>
            <a:r>
              <a:rPr lang="nb-NO" altLang="nb-NO" sz="2800" dirty="0" err="1"/>
              <a:t>diacetyl</a:t>
            </a:r>
            <a:r>
              <a:rPr lang="nb-NO" altLang="nb-NO" sz="2800" dirty="0"/>
              <a:t>, acetyl (</a:t>
            </a:r>
            <a:r>
              <a:rPr lang="nb-NO" altLang="nb-NO" sz="2800" dirty="0" err="1"/>
              <a:t>diacetylrest</a:t>
            </a:r>
            <a:r>
              <a:rPr lang="nb-NO" altLang="nb-NO" sz="2800" dirty="0"/>
              <a:t> er viktig)</a:t>
            </a:r>
          </a:p>
          <a:p>
            <a:pPr>
              <a:buFont typeface="Wingdings" panose="05000000000000000000" pitchFamily="2" charset="2"/>
              <a:buChar char="§"/>
            </a:pPr>
            <a:r>
              <a:rPr lang="nb-NO" altLang="nb-NO" sz="2800" dirty="0"/>
              <a:t>Temperaturkontroll er viktig, det blir ofte for varmt!</a:t>
            </a:r>
          </a:p>
          <a:p>
            <a:pPr>
              <a:buFont typeface="Wingdings" panose="05000000000000000000" pitchFamily="2" charset="2"/>
              <a:buChar char="§"/>
            </a:pPr>
            <a:r>
              <a:rPr lang="nb-NO" altLang="nb-NO" sz="2800" dirty="0" err="1"/>
              <a:t>Saccharomyces</a:t>
            </a:r>
            <a:r>
              <a:rPr lang="nb-NO" altLang="nb-NO" sz="2800" dirty="0"/>
              <a:t> </a:t>
            </a:r>
            <a:r>
              <a:rPr lang="nb-NO" altLang="nb-NO" sz="2800" dirty="0" err="1"/>
              <a:t>cerevisiae</a:t>
            </a:r>
            <a:r>
              <a:rPr lang="nb-NO" altLang="nb-NO" sz="2800" dirty="0"/>
              <a:t>, «ale-gjær», overgjær</a:t>
            </a:r>
          </a:p>
          <a:p>
            <a:pPr lvl="1">
              <a:buFont typeface="Wingdings" panose="05000000000000000000" pitchFamily="2" charset="2"/>
              <a:buChar char="§"/>
            </a:pPr>
            <a:r>
              <a:rPr lang="nb-NO" altLang="nb-NO" sz="2600" dirty="0"/>
              <a:t>Samme art som brødgjær</a:t>
            </a:r>
          </a:p>
          <a:p>
            <a:pPr lvl="1">
              <a:buFont typeface="Wingdings" panose="05000000000000000000" pitchFamily="2" charset="2"/>
              <a:buChar char="§"/>
            </a:pPr>
            <a:r>
              <a:rPr lang="nb-NO" altLang="nb-NO" sz="2600" dirty="0"/>
              <a:t>Mange undertyper, </a:t>
            </a:r>
            <a:r>
              <a:rPr lang="nb-NO" altLang="nb-NO" sz="2600" dirty="0" err="1"/>
              <a:t>f.eks</a:t>
            </a:r>
            <a:r>
              <a:rPr lang="nb-NO" altLang="nb-NO" sz="2600" dirty="0"/>
              <a:t> til </a:t>
            </a:r>
            <a:r>
              <a:rPr lang="nb-NO" altLang="nb-NO" sz="2600" dirty="0" err="1"/>
              <a:t>weissbier</a:t>
            </a:r>
            <a:r>
              <a:rPr lang="nb-NO" altLang="nb-NO" sz="2600" dirty="0"/>
              <a:t>, belgiske øl, </a:t>
            </a:r>
            <a:r>
              <a:rPr lang="nb-NO" altLang="nb-NO" sz="2600" dirty="0" err="1"/>
              <a:t>etc</a:t>
            </a:r>
            <a:endParaRPr lang="nb-NO" altLang="nb-NO" sz="2600" dirty="0"/>
          </a:p>
          <a:p>
            <a:pPr lvl="1">
              <a:buFont typeface="Wingdings" panose="05000000000000000000" pitchFamily="2" charset="2"/>
              <a:buChar char="§"/>
            </a:pPr>
            <a:r>
              <a:rPr lang="nb-NO" altLang="nb-NO" sz="2600" dirty="0"/>
              <a:t>Gjæres på 18-22 grader, gir fenoler hvis for varmt</a:t>
            </a:r>
          </a:p>
          <a:p>
            <a:pPr>
              <a:buFont typeface="Wingdings" panose="05000000000000000000" pitchFamily="2" charset="2"/>
              <a:buChar char="§"/>
            </a:pPr>
            <a:r>
              <a:rPr lang="nb-NO" altLang="nb-NO" sz="2800" dirty="0" err="1"/>
              <a:t>Saccharomyces</a:t>
            </a:r>
            <a:r>
              <a:rPr lang="nb-NO" altLang="nb-NO" sz="2800" dirty="0"/>
              <a:t> </a:t>
            </a:r>
            <a:r>
              <a:rPr lang="nb-NO" altLang="nb-NO" sz="2800" dirty="0" err="1"/>
              <a:t>pastorianus</a:t>
            </a:r>
            <a:r>
              <a:rPr lang="nb-NO" altLang="nb-NO" sz="2800" dirty="0"/>
              <a:t>, undergjær til lager</a:t>
            </a:r>
          </a:p>
          <a:p>
            <a:pPr lvl="1">
              <a:buFont typeface="Wingdings" panose="05000000000000000000" pitchFamily="2" charset="2"/>
              <a:buChar char="§"/>
            </a:pPr>
            <a:r>
              <a:rPr lang="nb-NO" altLang="nb-NO" sz="2600" dirty="0"/>
              <a:t>8-10 grader, gir svovel og fenoler hvis for varmt</a:t>
            </a:r>
          </a:p>
          <a:p>
            <a:pPr>
              <a:buFont typeface="Wingdings" panose="05000000000000000000" pitchFamily="2" charset="2"/>
              <a:buChar char="§"/>
            </a:pPr>
            <a:r>
              <a:rPr lang="nb-NO" altLang="nb-NO" sz="2800" dirty="0" err="1"/>
              <a:t>Brettanomyces</a:t>
            </a:r>
            <a:r>
              <a:rPr lang="nb-NO" altLang="nb-NO" sz="2800" dirty="0"/>
              <a:t> </a:t>
            </a:r>
            <a:r>
              <a:rPr lang="nb-NO" altLang="nb-NO" sz="2800" dirty="0" err="1"/>
              <a:t>bruxellensis</a:t>
            </a:r>
            <a:r>
              <a:rPr lang="nb-NO" altLang="nb-NO" sz="2800" dirty="0"/>
              <a:t>, i </a:t>
            </a:r>
            <a:r>
              <a:rPr lang="nb-NO" altLang="nb-NO" sz="2800" dirty="0" err="1"/>
              <a:t>surøl</a:t>
            </a:r>
            <a:endParaRPr lang="nb-NO" altLang="nb-NO" sz="2800" dirty="0"/>
          </a:p>
          <a:p>
            <a:pPr lvl="1">
              <a:buFont typeface="Wingdings" panose="05000000000000000000" pitchFamily="2" charset="2"/>
              <a:buChar char="§"/>
            </a:pPr>
            <a:r>
              <a:rPr lang="nb-NO" altLang="nb-NO" sz="2600" dirty="0"/>
              <a:t>…pluss e-</a:t>
            </a:r>
            <a:r>
              <a:rPr lang="nb-NO" altLang="nb-NO" sz="2600" dirty="0" err="1"/>
              <a:t>coli</a:t>
            </a:r>
            <a:r>
              <a:rPr lang="nb-NO" altLang="nb-NO" sz="2600" dirty="0"/>
              <a:t>, melkesyrebakterier, </a:t>
            </a:r>
            <a:r>
              <a:rPr lang="nb-NO" altLang="nb-NO" sz="2600" dirty="0" err="1"/>
              <a:t>etc</a:t>
            </a:r>
            <a:endParaRPr lang="nb-NO" altLang="nb-NO" sz="2600" dirty="0"/>
          </a:p>
        </p:txBody>
      </p:sp>
      <p:sp>
        <p:nvSpPr>
          <p:cNvPr id="8" name="Text Placeholder 7"/>
          <p:cNvSpPr>
            <a:spLocks noGrp="1"/>
          </p:cNvSpPr>
          <p:nvPr>
            <p:ph type="body" sz="half" idx="2"/>
          </p:nvPr>
        </p:nvSpPr>
        <p:spPr/>
        <p:txBody>
          <a:bodyPr/>
          <a:lstStyle/>
          <a:p>
            <a:endParaRPr lang="en-GB"/>
          </a:p>
        </p:txBody>
      </p:sp>
      <p:sp>
        <p:nvSpPr>
          <p:cNvPr id="4" name="Footer Placeholder 3"/>
          <p:cNvSpPr>
            <a:spLocks noGrp="1"/>
          </p:cNvSpPr>
          <p:nvPr>
            <p:ph type="ftr" sz="quarter" idx="11"/>
          </p:nvPr>
        </p:nvSpPr>
        <p:spPr/>
        <p:txBody>
          <a:bodyPr/>
          <a:lstStyle/>
          <a:p>
            <a:r>
              <a:rPr lang="nb-NO"/>
              <a:t>Usmaker i øl</a:t>
            </a:r>
          </a:p>
        </p:txBody>
      </p:sp>
      <p:sp>
        <p:nvSpPr>
          <p:cNvPr id="5" name="Slide Number Placeholder 4"/>
          <p:cNvSpPr>
            <a:spLocks noGrp="1"/>
          </p:cNvSpPr>
          <p:nvPr>
            <p:ph type="sldNum" sz="quarter" idx="12"/>
          </p:nvPr>
        </p:nvSpPr>
        <p:spPr/>
        <p:txBody>
          <a:bodyPr/>
          <a:lstStyle/>
          <a:p>
            <a:fld id="{B9A2C946-3384-4CAE-AE5C-A030CF8CBF46}" type="slidenum">
              <a:rPr lang="nb-NO" smtClean="0"/>
              <a:t>14</a:t>
            </a:fld>
            <a:endParaRPr lang="nb-NO"/>
          </a:p>
        </p:txBody>
      </p:sp>
      <p:pic>
        <p:nvPicPr>
          <p:cNvPr id="3" name="Picture 2"/>
          <p:cNvPicPr>
            <a:picLocks noChangeAspect="1"/>
          </p:cNvPicPr>
          <p:nvPr/>
        </p:nvPicPr>
        <p:blipFill>
          <a:blip r:embed="rId2"/>
          <a:stretch>
            <a:fillRect/>
          </a:stretch>
        </p:blipFill>
        <p:spPr>
          <a:xfrm>
            <a:off x="457200" y="2926080"/>
            <a:ext cx="3200400" cy="3200400"/>
          </a:xfrm>
          <a:prstGeom prst="rect">
            <a:avLst/>
          </a:prstGeom>
        </p:spPr>
      </p:pic>
    </p:spTree>
    <p:extLst>
      <p:ext uri="{BB962C8B-B14F-4D97-AF65-F5344CB8AC3E}">
        <p14:creationId xmlns:p14="http://schemas.microsoft.com/office/powerpoint/2010/main" val="197112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79" y="758952"/>
            <a:ext cx="10326281" cy="3566160"/>
          </a:xfrm>
        </p:spPr>
        <p:txBody>
          <a:bodyPr/>
          <a:lstStyle/>
          <a:p>
            <a:r>
              <a:rPr lang="en-GB" dirty="0" err="1"/>
              <a:t>Ølsmaking</a:t>
            </a:r>
            <a:r>
              <a:rPr lang="en-GB" dirty="0"/>
              <a:t>: </a:t>
            </a:r>
            <a:r>
              <a:rPr lang="en-GB" dirty="0" err="1"/>
              <a:t>gjærpreget</a:t>
            </a:r>
            <a:r>
              <a:rPr lang="en-GB" dirty="0"/>
              <a:t> </a:t>
            </a:r>
            <a:r>
              <a:rPr lang="en-GB" dirty="0" err="1"/>
              <a:t>øl</a:t>
            </a:r>
            <a:endParaRPr lang="en-GB" dirty="0"/>
          </a:p>
        </p:txBody>
      </p:sp>
      <p:sp>
        <p:nvSpPr>
          <p:cNvPr id="8" name="Text Placeholder 7"/>
          <p:cNvSpPr>
            <a:spLocks noGrp="1"/>
          </p:cNvSpPr>
          <p:nvPr>
            <p:ph type="body" idx="1"/>
          </p:nvPr>
        </p:nvSpPr>
        <p:spPr/>
        <p:txBody>
          <a:bodyPr/>
          <a:lstStyle/>
          <a:p>
            <a:r>
              <a:rPr lang="en-GB" dirty="0" err="1"/>
              <a:t>Finner</a:t>
            </a:r>
            <a:r>
              <a:rPr lang="en-GB" dirty="0"/>
              <a:t> du </a:t>
            </a:r>
            <a:r>
              <a:rPr lang="en-GB" dirty="0" err="1"/>
              <a:t>det</a:t>
            </a:r>
            <a:r>
              <a:rPr lang="en-GB" dirty="0"/>
              <a:t> </a:t>
            </a:r>
            <a:r>
              <a:rPr lang="en-GB" dirty="0" err="1"/>
              <a:t>som</a:t>
            </a:r>
            <a:r>
              <a:rPr lang="en-GB" dirty="0"/>
              <a:t> </a:t>
            </a:r>
            <a:r>
              <a:rPr lang="en-GB" dirty="0" err="1"/>
              <a:t>er</a:t>
            </a:r>
            <a:r>
              <a:rPr lang="en-GB" dirty="0"/>
              <a:t> </a:t>
            </a:r>
            <a:r>
              <a:rPr lang="en-GB" dirty="0" err="1"/>
              <a:t>beskrevet</a:t>
            </a:r>
            <a:r>
              <a:rPr lang="en-GB" dirty="0"/>
              <a:t> I </a:t>
            </a:r>
            <a:r>
              <a:rPr lang="en-GB" dirty="0" err="1"/>
              <a:t>typedefinisjonene</a:t>
            </a:r>
            <a:r>
              <a:rPr lang="en-GB" dirty="0"/>
              <a:t>?</a:t>
            </a:r>
          </a:p>
        </p:txBody>
      </p:sp>
      <p:sp>
        <p:nvSpPr>
          <p:cNvPr id="5" name="Footer Placeholder 4"/>
          <p:cNvSpPr>
            <a:spLocks noGrp="1"/>
          </p:cNvSpPr>
          <p:nvPr>
            <p:ph type="ftr" sz="quarter" idx="11"/>
          </p:nvPr>
        </p:nvSpPr>
        <p:spPr/>
        <p:txBody>
          <a:bodyPr/>
          <a:lstStyle/>
          <a:p>
            <a:r>
              <a:rPr lang="nb-NO"/>
              <a:t>Usmaker i øl</a:t>
            </a:r>
          </a:p>
        </p:txBody>
      </p:sp>
      <p:sp>
        <p:nvSpPr>
          <p:cNvPr id="6" name="Slide Number Placeholder 5"/>
          <p:cNvSpPr>
            <a:spLocks noGrp="1"/>
          </p:cNvSpPr>
          <p:nvPr>
            <p:ph type="sldNum" sz="quarter" idx="12"/>
          </p:nvPr>
        </p:nvSpPr>
        <p:spPr/>
        <p:txBody>
          <a:bodyPr/>
          <a:lstStyle/>
          <a:p>
            <a:fld id="{B9A2C946-3384-4CAE-AE5C-A030CF8CBF46}" type="slidenum">
              <a:rPr lang="nb-NO" smtClean="0"/>
              <a:t>15</a:t>
            </a:fld>
            <a:endParaRPr lang="nb-NO"/>
          </a:p>
        </p:txBody>
      </p:sp>
    </p:spTree>
    <p:extLst>
      <p:ext uri="{BB962C8B-B14F-4D97-AF65-F5344CB8AC3E}">
        <p14:creationId xmlns:p14="http://schemas.microsoft.com/office/powerpoint/2010/main" val="195768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 </a:t>
            </a:r>
            <a:r>
              <a:rPr lang="en-US" dirty="0" err="1"/>
              <a:t>Weissbier</a:t>
            </a:r>
            <a:endParaRPr lang="nb-NO" dirty="0"/>
          </a:p>
        </p:txBody>
      </p:sp>
      <p:sp>
        <p:nvSpPr>
          <p:cNvPr id="3" name="Content Placeholder 2"/>
          <p:cNvSpPr>
            <a:spLocks noGrp="1"/>
          </p:cNvSpPr>
          <p:nvPr>
            <p:ph idx="1"/>
          </p:nvPr>
        </p:nvSpPr>
        <p:spPr>
          <a:xfrm>
            <a:off x="1097280" y="1845734"/>
            <a:ext cx="10058400" cy="4669366"/>
          </a:xfrm>
        </p:spPr>
        <p:txBody>
          <a:bodyPr>
            <a:normAutofit fontScale="62500" lnSpcReduction="20000"/>
          </a:bodyPr>
          <a:lstStyle/>
          <a:p>
            <a:r>
              <a:rPr lang="nb-NO" b="1" dirty="0"/>
              <a:t>OG		 FG		vol%	IBU	EBC</a:t>
            </a:r>
            <a:br>
              <a:rPr lang="nb-NO" b="1" dirty="0"/>
            </a:br>
            <a:r>
              <a:rPr lang="nb-NO" b="1" dirty="0"/>
              <a:t>1046-1052	1008-1014	4,9-5,6	10-15	8-20</a:t>
            </a:r>
          </a:p>
          <a:p>
            <a:r>
              <a:rPr lang="nb-NO" dirty="0"/>
              <a:t>Et tradisjonelt </a:t>
            </a:r>
            <a:r>
              <a:rPr lang="nb-NO" dirty="0" err="1"/>
              <a:t>sydtysk</a:t>
            </a:r>
            <a:r>
              <a:rPr lang="nb-NO" dirty="0"/>
              <a:t> </a:t>
            </a:r>
            <a:r>
              <a:rPr lang="nb-NO" dirty="0" err="1"/>
              <a:t>hveteøl</a:t>
            </a:r>
            <a:r>
              <a:rPr lang="nb-NO" dirty="0"/>
              <a:t>, med markant preg fra hveteølgjær.</a:t>
            </a:r>
          </a:p>
          <a:p>
            <a:r>
              <a:rPr lang="nb-NO" b="1" dirty="0"/>
              <a:t>Aroma: </a:t>
            </a:r>
            <a:r>
              <a:rPr lang="nb-NO" dirty="0"/>
              <a:t>Svak til middels maltaroma, med karakter av fersk loff. Ingen humlearoma. Middels til kraftig nivå av </a:t>
            </a:r>
            <a:r>
              <a:rPr lang="nb-NO" dirty="0" err="1"/>
              <a:t>fruktestere</a:t>
            </a:r>
            <a:r>
              <a:rPr lang="nb-NO" dirty="0"/>
              <a:t> og fenoler. </a:t>
            </a:r>
            <a:r>
              <a:rPr lang="nb-NO" dirty="0" err="1"/>
              <a:t>Fruktesterne</a:t>
            </a:r>
            <a:r>
              <a:rPr lang="nb-NO" dirty="0"/>
              <a:t> er spesielt banan, men også sitron kan forekomme. Den </a:t>
            </a:r>
            <a:r>
              <a:rPr lang="nb-NO" dirty="0" err="1"/>
              <a:t>fenoliske</a:t>
            </a:r>
            <a:r>
              <a:rPr lang="nb-NO" dirty="0"/>
              <a:t> karakteren beskrives ofte som kryddernellik, med noter av muskat og kokt skinke. Svak aroma av gjær. </a:t>
            </a:r>
            <a:r>
              <a:rPr lang="nb-NO" dirty="0" err="1"/>
              <a:t>Diacetyl</a:t>
            </a:r>
            <a:r>
              <a:rPr lang="nb-NO" dirty="0"/>
              <a:t> skal ikke forekomme.</a:t>
            </a:r>
          </a:p>
          <a:p>
            <a:r>
              <a:rPr lang="nb-NO" b="1" dirty="0"/>
              <a:t>Farge/Utseende: </a:t>
            </a:r>
            <a:r>
              <a:rPr lang="nb-NO" dirty="0" err="1"/>
              <a:t>Halmgul</a:t>
            </a:r>
            <a:r>
              <a:rPr lang="nb-NO" dirty="0"/>
              <a:t> til ravfarget med kraftig skum. Lett til kraftig tåkete.</a:t>
            </a:r>
          </a:p>
          <a:p>
            <a:r>
              <a:rPr lang="nb-NO" b="1" dirty="0"/>
              <a:t>Smak: </a:t>
            </a:r>
            <a:r>
              <a:rPr lang="nb-NO" dirty="0"/>
              <a:t>Svakt til middels maltsmak, med karakter av fersk loff. Fraværende til svak bitterhet, uten smak av humlen. Svakt til kraftig nivå av </a:t>
            </a:r>
            <a:r>
              <a:rPr lang="nb-NO" dirty="0" err="1"/>
              <a:t>fruktestere</a:t>
            </a:r>
            <a:r>
              <a:rPr lang="nb-NO" dirty="0"/>
              <a:t> og fenoler. Kan ha en </a:t>
            </a:r>
            <a:r>
              <a:rPr lang="nb-NO" dirty="0" err="1"/>
              <a:t>fruktaktig</a:t>
            </a:r>
            <a:r>
              <a:rPr lang="nb-NO" dirty="0"/>
              <a:t> sødme.</a:t>
            </a:r>
          </a:p>
          <a:p>
            <a:r>
              <a:rPr lang="nb-NO" b="1" dirty="0"/>
              <a:t>Kropp: </a:t>
            </a:r>
            <a:r>
              <a:rPr lang="nb-NO" dirty="0"/>
              <a:t>Medium til fyldig kropp. Høyt kullsyrenivå.</a:t>
            </a:r>
          </a:p>
          <a:p>
            <a:r>
              <a:rPr lang="nb-NO" b="1" dirty="0"/>
              <a:t>Eksempler: </a:t>
            </a:r>
            <a:r>
              <a:rPr lang="nb-NO" dirty="0" err="1"/>
              <a:t>Weihenstephaner</a:t>
            </a:r>
            <a:r>
              <a:rPr lang="nb-NO" dirty="0"/>
              <a:t> </a:t>
            </a:r>
            <a:r>
              <a:rPr lang="nb-NO" dirty="0" err="1"/>
              <a:t>Hefe</a:t>
            </a:r>
            <a:r>
              <a:rPr lang="nb-NO" dirty="0"/>
              <a:t>, Schneider </a:t>
            </a:r>
            <a:r>
              <a:rPr lang="nb-NO" dirty="0" err="1"/>
              <a:t>Weisse</a:t>
            </a:r>
            <a:r>
              <a:rPr lang="nb-NO" dirty="0"/>
              <a:t> Tap 1 Mein Blondes, </a:t>
            </a:r>
            <a:r>
              <a:rPr lang="nb-NO" dirty="0" err="1"/>
              <a:t>Erdinger</a:t>
            </a:r>
            <a:r>
              <a:rPr lang="nb-NO" dirty="0"/>
              <a:t> </a:t>
            </a:r>
            <a:r>
              <a:rPr lang="nb-NO" dirty="0" err="1"/>
              <a:t>Hefe</a:t>
            </a:r>
            <a:r>
              <a:rPr lang="nb-NO" dirty="0"/>
              <a:t> </a:t>
            </a:r>
            <a:r>
              <a:rPr lang="nb-NO" dirty="0" err="1"/>
              <a:t>Weisse</a:t>
            </a:r>
            <a:r>
              <a:rPr lang="nb-NO" dirty="0"/>
              <a:t>, </a:t>
            </a:r>
            <a:r>
              <a:rPr lang="nb-NO" dirty="0" err="1"/>
              <a:t>Pinkus</a:t>
            </a:r>
            <a:r>
              <a:rPr lang="nb-NO" dirty="0"/>
              <a:t> </a:t>
            </a:r>
            <a:r>
              <a:rPr lang="nb-NO" dirty="0" err="1"/>
              <a:t>Hefe</a:t>
            </a:r>
            <a:r>
              <a:rPr lang="nb-NO" dirty="0"/>
              <a:t> </a:t>
            </a:r>
            <a:r>
              <a:rPr lang="nb-NO" dirty="0" err="1"/>
              <a:t>Weissen</a:t>
            </a:r>
            <a:r>
              <a:rPr lang="nb-NO" dirty="0"/>
              <a:t>, </a:t>
            </a:r>
            <a:r>
              <a:rPr lang="nb-NO" dirty="0" err="1"/>
              <a:t>Weltenburger</a:t>
            </a:r>
            <a:r>
              <a:rPr lang="nb-NO" dirty="0"/>
              <a:t> </a:t>
            </a:r>
            <a:r>
              <a:rPr lang="nb-NO" dirty="0" err="1"/>
              <a:t>Weissbier</a:t>
            </a:r>
            <a:r>
              <a:rPr lang="nb-NO" dirty="0"/>
              <a:t> Hell, </a:t>
            </a:r>
            <a:r>
              <a:rPr lang="nb-NO" dirty="0" err="1"/>
              <a:t>Haandbryggeriet</a:t>
            </a:r>
            <a:r>
              <a:rPr lang="nb-NO" dirty="0"/>
              <a:t> </a:t>
            </a:r>
            <a:r>
              <a:rPr lang="nb-NO" dirty="0" err="1"/>
              <a:t>Bavarian</a:t>
            </a:r>
            <a:r>
              <a:rPr lang="nb-NO" dirty="0"/>
              <a:t> </a:t>
            </a:r>
            <a:r>
              <a:rPr lang="nb-NO" dirty="0" err="1"/>
              <a:t>Weizen</a:t>
            </a:r>
            <a:r>
              <a:rPr lang="nb-NO" dirty="0"/>
              <a:t>, Waldemars </a:t>
            </a:r>
            <a:r>
              <a:rPr lang="nb-NO" dirty="0" err="1"/>
              <a:t>Hveteøl</a:t>
            </a:r>
            <a:endParaRPr lang="nb-N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922" y="350729"/>
            <a:ext cx="1932862" cy="1682895"/>
          </a:xfrm>
          <a:prstGeom prst="rect">
            <a:avLst/>
          </a:prstGeom>
        </p:spPr>
      </p:pic>
    </p:spTree>
    <p:extLst>
      <p:ext uri="{BB962C8B-B14F-4D97-AF65-F5344CB8AC3E}">
        <p14:creationId xmlns:p14="http://schemas.microsoft.com/office/powerpoint/2010/main" val="26970456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11B Mørk sterk belgisk ale</a:t>
            </a:r>
          </a:p>
        </p:txBody>
      </p:sp>
      <p:sp>
        <p:nvSpPr>
          <p:cNvPr id="3" name="Content Placeholder 2"/>
          <p:cNvSpPr>
            <a:spLocks noGrp="1"/>
          </p:cNvSpPr>
          <p:nvPr>
            <p:ph idx="1"/>
          </p:nvPr>
        </p:nvSpPr>
        <p:spPr>
          <a:xfrm>
            <a:off x="1097280" y="1845734"/>
            <a:ext cx="10058400" cy="4669366"/>
          </a:xfrm>
        </p:spPr>
        <p:txBody>
          <a:bodyPr>
            <a:normAutofit fontScale="62500" lnSpcReduction="20000"/>
          </a:bodyPr>
          <a:lstStyle/>
          <a:p>
            <a:r>
              <a:rPr lang="nb-NO" b="1" dirty="0"/>
              <a:t>OG	FG		vol%	IBU	EBC</a:t>
            </a:r>
            <a:br>
              <a:rPr lang="nb-NO" b="1" dirty="0"/>
            </a:br>
            <a:r>
              <a:rPr lang="nb-NO" b="1" dirty="0"/>
              <a:t>&gt; 1076	1012-1024	&gt; 8,0	20-50	35-70</a:t>
            </a:r>
          </a:p>
          <a:p>
            <a:r>
              <a:rPr lang="nb-NO" dirty="0"/>
              <a:t>Den sterkeste belgiske klostertype, kalles ofte for </a:t>
            </a:r>
            <a:r>
              <a:rPr lang="nb-NO" dirty="0" err="1"/>
              <a:t>abt</a:t>
            </a:r>
            <a:r>
              <a:rPr lang="nb-NO" dirty="0"/>
              <a:t> eller </a:t>
            </a:r>
            <a:r>
              <a:rPr lang="nb-NO" dirty="0" err="1"/>
              <a:t>quadrupel</a:t>
            </a:r>
            <a:r>
              <a:rPr lang="nb-NO" dirty="0"/>
              <a:t>.</a:t>
            </a:r>
          </a:p>
          <a:p>
            <a:r>
              <a:rPr lang="nb-NO" b="1" dirty="0"/>
              <a:t>Aroma: </a:t>
            </a:r>
            <a:r>
              <a:rPr lang="nb-NO" dirty="0"/>
              <a:t>Svak til middels maltaroma, som kan ha karakter av brød, nøtter eller karamell. Ytterligere aroma av karamell, kandis og brun farin fra forgjærede sukkertyper. Fraværende til svak humlearoma. Medium til kraftig vinøs karakter av tørkede frukter fra alkohol og </a:t>
            </a:r>
            <a:r>
              <a:rPr lang="nb-NO" dirty="0" err="1"/>
              <a:t>fruktestere</a:t>
            </a:r>
            <a:r>
              <a:rPr lang="nb-NO" dirty="0"/>
              <a:t>. Fraværende til middels </a:t>
            </a:r>
            <a:r>
              <a:rPr lang="nb-NO" dirty="0" err="1"/>
              <a:t>fenolisk</a:t>
            </a:r>
            <a:r>
              <a:rPr lang="nb-NO" dirty="0"/>
              <a:t>-krydret karakter. </a:t>
            </a:r>
            <a:r>
              <a:rPr lang="nb-NO" dirty="0" err="1"/>
              <a:t>Diacetyl</a:t>
            </a:r>
            <a:r>
              <a:rPr lang="nb-NO" dirty="0"/>
              <a:t> skal ikke forekomme.</a:t>
            </a:r>
          </a:p>
          <a:p>
            <a:r>
              <a:rPr lang="nb-NO" dirty="0"/>
              <a:t>Farge/Utseende: Mørk kobberfarget til mørk rødbrun. Kraftig kremfarget skum. Klar til medium tåkete.</a:t>
            </a:r>
          </a:p>
          <a:p>
            <a:r>
              <a:rPr lang="nb-NO" b="1" dirty="0"/>
              <a:t>Smak: </a:t>
            </a:r>
            <a:r>
              <a:rPr lang="nb-NO" dirty="0"/>
              <a:t>Svak til middels maltsmak, som kan ha karakter av brød, nøtter eller karamell. Ytterligere smak av karamell, kandis og brun farin fra forgjærede sukkertyper. Fraværende til svak humlesmak. Svak til middels humlebitterhet, som oftest bare </a:t>
            </a:r>
            <a:r>
              <a:rPr lang="nb-NO" dirty="0" err="1"/>
              <a:t>såvidt</a:t>
            </a:r>
            <a:r>
              <a:rPr lang="nb-NO" dirty="0"/>
              <a:t> balanserer sødmen. Medium til kraftig vinøs karakter av tørkede frukter fra alkohol og </a:t>
            </a:r>
            <a:r>
              <a:rPr lang="nb-NO" dirty="0" err="1"/>
              <a:t>fruktestere</a:t>
            </a:r>
            <a:r>
              <a:rPr lang="nb-NO" dirty="0"/>
              <a:t>. Alkoholen kan oppleves som kraftig varmende, men skal ikke virke </a:t>
            </a:r>
            <a:r>
              <a:rPr lang="nb-NO" dirty="0" err="1"/>
              <a:t>spritaktig</a:t>
            </a:r>
            <a:r>
              <a:rPr lang="nb-NO" dirty="0"/>
              <a:t>.</a:t>
            </a:r>
          </a:p>
          <a:p>
            <a:r>
              <a:rPr lang="nb-NO" b="1" dirty="0"/>
              <a:t>Kropp: </a:t>
            </a:r>
            <a:r>
              <a:rPr lang="nb-NO" dirty="0"/>
              <a:t>Medium til kraftig kropp. Kraftig </a:t>
            </a:r>
            <a:r>
              <a:rPr lang="nb-NO" dirty="0" err="1"/>
              <a:t>karbonering</a:t>
            </a:r>
            <a:r>
              <a:rPr lang="nb-NO" dirty="0"/>
              <a:t>.</a:t>
            </a:r>
          </a:p>
          <a:p>
            <a:r>
              <a:rPr lang="nb-NO" b="1" dirty="0"/>
              <a:t>Eksempler: </a:t>
            </a:r>
            <a:r>
              <a:rPr lang="nb-NO" dirty="0" err="1"/>
              <a:t>Rochefort</a:t>
            </a:r>
            <a:r>
              <a:rPr lang="nb-NO" dirty="0"/>
              <a:t> 10, La Trappe </a:t>
            </a:r>
            <a:r>
              <a:rPr lang="nb-NO" dirty="0" err="1"/>
              <a:t>Quadrupel</a:t>
            </a:r>
            <a:r>
              <a:rPr lang="nb-NO" dirty="0"/>
              <a:t>, Blå </a:t>
            </a:r>
            <a:r>
              <a:rPr lang="nb-NO" dirty="0" err="1"/>
              <a:t>Chimay</a:t>
            </a:r>
            <a:r>
              <a:rPr lang="nb-NO"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922" y="350729"/>
            <a:ext cx="1932862" cy="1682895"/>
          </a:xfrm>
          <a:prstGeom prst="rect">
            <a:avLst/>
          </a:prstGeom>
        </p:spPr>
      </p:pic>
    </p:spTree>
    <p:extLst>
      <p:ext uri="{BB962C8B-B14F-4D97-AF65-F5344CB8AC3E}">
        <p14:creationId xmlns:p14="http://schemas.microsoft.com/office/powerpoint/2010/main" val="28912099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a:t>Bakterier</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
            </a:pPr>
            <a:r>
              <a:rPr lang="en-US" altLang="nb-NO" sz="2600" dirty="0"/>
              <a:t>Lactobacillus </a:t>
            </a:r>
            <a:r>
              <a:rPr lang="en-US" altLang="nb-NO" sz="2600" dirty="0" err="1"/>
              <a:t>pediococcus</a:t>
            </a:r>
            <a:r>
              <a:rPr lang="en-US" altLang="nb-NO" sz="2600" dirty="0"/>
              <a:t> (</a:t>
            </a:r>
            <a:r>
              <a:rPr lang="en-US" altLang="nb-NO" sz="2600" dirty="0" err="1"/>
              <a:t>melkesyrebakterie</a:t>
            </a:r>
            <a:r>
              <a:rPr lang="en-US" altLang="nb-NO" sz="2600" dirty="0"/>
              <a:t>)</a:t>
            </a:r>
          </a:p>
          <a:p>
            <a:pPr lvl="1">
              <a:buFont typeface="Wingdings" panose="05000000000000000000" pitchFamily="2" charset="2"/>
              <a:buChar char="§"/>
            </a:pPr>
            <a:r>
              <a:rPr lang="en-US" altLang="nb-NO" sz="2400" dirty="0" err="1"/>
              <a:t>Lukter</a:t>
            </a:r>
            <a:r>
              <a:rPr lang="en-US" altLang="nb-NO" sz="2400" dirty="0"/>
              <a:t> </a:t>
            </a:r>
            <a:r>
              <a:rPr lang="en-US" altLang="nb-NO" sz="2400" dirty="0" err="1"/>
              <a:t>youghurt</a:t>
            </a:r>
            <a:r>
              <a:rPr lang="en-US" altLang="nb-NO" sz="2400" dirty="0"/>
              <a:t>, </a:t>
            </a:r>
            <a:r>
              <a:rPr lang="en-US" altLang="nb-NO" sz="2400" dirty="0" err="1"/>
              <a:t>lett</a:t>
            </a:r>
            <a:r>
              <a:rPr lang="en-US" altLang="nb-NO" sz="2400" dirty="0"/>
              <a:t> diacetyl, </a:t>
            </a:r>
            <a:r>
              <a:rPr lang="en-US" altLang="nb-NO" sz="2400" dirty="0" err="1"/>
              <a:t>lett</a:t>
            </a:r>
            <a:r>
              <a:rPr lang="en-US" altLang="nb-NO" sz="2400" dirty="0"/>
              <a:t> </a:t>
            </a:r>
            <a:r>
              <a:rPr lang="en-US" altLang="nb-NO" sz="2400" dirty="0" err="1"/>
              <a:t>geit</a:t>
            </a:r>
            <a:endParaRPr lang="en-US" altLang="nb-NO" sz="2400" dirty="0"/>
          </a:p>
          <a:p>
            <a:pPr lvl="1">
              <a:buFont typeface="Wingdings" panose="05000000000000000000" pitchFamily="2" charset="2"/>
              <a:buChar char="§"/>
            </a:pPr>
            <a:r>
              <a:rPr lang="en-US" altLang="nb-NO" sz="2400" dirty="0" err="1"/>
              <a:t>Brukes</a:t>
            </a:r>
            <a:r>
              <a:rPr lang="en-US" altLang="nb-NO" sz="2400" dirty="0"/>
              <a:t> </a:t>
            </a:r>
            <a:r>
              <a:rPr lang="en-US" altLang="nb-NO" sz="2400" dirty="0" err="1"/>
              <a:t>i</a:t>
            </a:r>
            <a:r>
              <a:rPr lang="en-US" altLang="nb-NO" sz="2400" dirty="0"/>
              <a:t> Lambic </a:t>
            </a:r>
            <a:r>
              <a:rPr lang="en-US" altLang="nb-NO" sz="2400" dirty="0" err="1"/>
              <a:t>eller</a:t>
            </a:r>
            <a:r>
              <a:rPr lang="en-US" altLang="nb-NO" sz="2400" dirty="0"/>
              <a:t> Berliner </a:t>
            </a:r>
            <a:r>
              <a:rPr lang="en-US" altLang="nb-NO" sz="2400" dirty="0" err="1"/>
              <a:t>Weisse</a:t>
            </a:r>
            <a:endParaRPr lang="en-US" altLang="nb-NO" sz="2400" dirty="0"/>
          </a:p>
          <a:p>
            <a:pPr lvl="1">
              <a:buFont typeface="Wingdings" panose="05000000000000000000" pitchFamily="2" charset="2"/>
              <a:buChar char="§"/>
            </a:pPr>
            <a:r>
              <a:rPr lang="en-US" altLang="nb-NO" sz="2400" dirty="0"/>
              <a:t>Bruker </a:t>
            </a:r>
            <a:r>
              <a:rPr lang="en-US" altLang="nb-NO" sz="2400" dirty="0" err="1"/>
              <a:t>kort</a:t>
            </a:r>
            <a:r>
              <a:rPr lang="en-US" altLang="nb-NO" sz="2400" dirty="0"/>
              <a:t> </a:t>
            </a:r>
            <a:r>
              <a:rPr lang="en-US" altLang="nb-NO" sz="2400" dirty="0" err="1"/>
              <a:t>tid</a:t>
            </a:r>
            <a:r>
              <a:rPr lang="en-US" altLang="nb-NO" sz="2400" dirty="0"/>
              <a:t> </a:t>
            </a:r>
            <a:r>
              <a:rPr lang="en-US" altLang="nb-NO" sz="2400" dirty="0" err="1"/>
              <a:t>på</a:t>
            </a:r>
            <a:r>
              <a:rPr lang="en-US" altLang="nb-NO" sz="2400" dirty="0"/>
              <a:t> å </a:t>
            </a:r>
            <a:r>
              <a:rPr lang="en-US" altLang="nb-NO" sz="2400" dirty="0" err="1"/>
              <a:t>gjøre</a:t>
            </a:r>
            <a:r>
              <a:rPr lang="en-US" altLang="nb-NO" sz="2400" dirty="0"/>
              <a:t> </a:t>
            </a:r>
            <a:r>
              <a:rPr lang="en-US" altLang="nb-NO" sz="2400" dirty="0" err="1"/>
              <a:t>ølet</a:t>
            </a:r>
            <a:r>
              <a:rPr lang="en-US" altLang="nb-NO" sz="2400" dirty="0"/>
              <a:t> </a:t>
            </a:r>
            <a:r>
              <a:rPr lang="en-US" altLang="nb-NO" sz="2400" dirty="0" err="1"/>
              <a:t>surt</a:t>
            </a:r>
            <a:endParaRPr lang="en-US" altLang="nb-NO" sz="2400" dirty="0"/>
          </a:p>
          <a:p>
            <a:pPr lvl="1">
              <a:buFont typeface="Wingdings" panose="05000000000000000000" pitchFamily="2" charset="2"/>
              <a:buChar char="§"/>
            </a:pPr>
            <a:r>
              <a:rPr lang="en-US" altLang="nb-NO" sz="2400" i="1" dirty="0" err="1"/>
              <a:t>Kan</a:t>
            </a:r>
            <a:r>
              <a:rPr lang="en-US" altLang="nb-NO" sz="2400" i="1" dirty="0"/>
              <a:t> </a:t>
            </a:r>
            <a:r>
              <a:rPr lang="en-US" altLang="nb-NO" sz="2400" i="1" dirty="0" err="1"/>
              <a:t>også</a:t>
            </a:r>
            <a:r>
              <a:rPr lang="en-US" altLang="nb-NO" sz="2400" i="1" dirty="0"/>
              <a:t> </a:t>
            </a:r>
            <a:r>
              <a:rPr lang="en-US" altLang="nb-NO" sz="2400" i="1" dirty="0" err="1"/>
              <a:t>bruke</a:t>
            </a:r>
            <a:r>
              <a:rPr lang="en-US" altLang="nb-NO" sz="2400" i="1" dirty="0"/>
              <a:t> </a:t>
            </a:r>
            <a:r>
              <a:rPr lang="en-US" altLang="nb-NO" sz="2400" i="1" dirty="0" err="1"/>
              <a:t>surdeigskultur</a:t>
            </a:r>
            <a:r>
              <a:rPr lang="en-US" altLang="nb-NO" sz="2400" i="1" dirty="0"/>
              <a:t> </a:t>
            </a:r>
            <a:r>
              <a:rPr lang="en-US" altLang="nb-NO" sz="2400" i="1" dirty="0" err="1"/>
              <a:t>i</a:t>
            </a:r>
            <a:r>
              <a:rPr lang="en-US" altLang="nb-NO" sz="2400" i="1" dirty="0"/>
              <a:t> </a:t>
            </a:r>
            <a:r>
              <a:rPr lang="en-US" altLang="nb-NO" sz="2400" i="1" dirty="0" err="1"/>
              <a:t>brygging</a:t>
            </a:r>
            <a:r>
              <a:rPr lang="en-US" altLang="nb-NO" sz="2400" i="1" dirty="0"/>
              <a:t>!</a:t>
            </a:r>
          </a:p>
          <a:p>
            <a:pPr>
              <a:buFont typeface="Wingdings" panose="05000000000000000000" pitchFamily="2" charset="2"/>
              <a:buChar char="§"/>
            </a:pPr>
            <a:r>
              <a:rPr lang="en-US" altLang="nb-NO" sz="2600" dirty="0" err="1"/>
              <a:t>Acetobacter</a:t>
            </a:r>
            <a:r>
              <a:rPr lang="en-US" altLang="nb-NO" sz="2600" dirty="0"/>
              <a:t> (</a:t>
            </a:r>
            <a:r>
              <a:rPr lang="en-US" altLang="nb-NO" sz="2600" dirty="0" err="1"/>
              <a:t>eddiksyrebakterier</a:t>
            </a:r>
            <a:r>
              <a:rPr lang="en-US" altLang="nb-NO" sz="2600" dirty="0"/>
              <a:t>)</a:t>
            </a:r>
          </a:p>
          <a:p>
            <a:pPr lvl="1">
              <a:buFont typeface="Wingdings" panose="05000000000000000000" pitchFamily="2" charset="2"/>
              <a:buChar char="§"/>
            </a:pPr>
            <a:r>
              <a:rPr lang="en-US" altLang="nb-NO" sz="2400" dirty="0" err="1"/>
              <a:t>Lukter</a:t>
            </a:r>
            <a:r>
              <a:rPr lang="en-US" altLang="nb-NO" sz="2400" dirty="0"/>
              <a:t> </a:t>
            </a:r>
            <a:r>
              <a:rPr lang="en-US" altLang="nb-NO" sz="2400" dirty="0" err="1"/>
              <a:t>balsamico</a:t>
            </a:r>
            <a:r>
              <a:rPr lang="en-US" altLang="nb-NO" sz="2400" dirty="0"/>
              <a:t>, </a:t>
            </a:r>
            <a:r>
              <a:rPr lang="en-US" altLang="nb-NO" sz="2400" dirty="0" err="1"/>
              <a:t>eddik</a:t>
            </a:r>
            <a:endParaRPr lang="en-US" altLang="nb-NO" sz="2400" dirty="0"/>
          </a:p>
          <a:p>
            <a:pPr lvl="1">
              <a:buFont typeface="Wingdings" panose="05000000000000000000" pitchFamily="2" charset="2"/>
              <a:buChar char="§"/>
            </a:pPr>
            <a:r>
              <a:rPr lang="en-US" altLang="nb-NO" sz="2400" dirty="0" err="1"/>
              <a:t>Brukes</a:t>
            </a:r>
            <a:r>
              <a:rPr lang="en-US" altLang="nb-NO" sz="2400" dirty="0"/>
              <a:t> </a:t>
            </a:r>
            <a:r>
              <a:rPr lang="en-US" altLang="nb-NO" sz="2400" dirty="0" err="1"/>
              <a:t>i</a:t>
            </a:r>
            <a:r>
              <a:rPr lang="en-US" altLang="nb-NO" sz="2400" dirty="0"/>
              <a:t> </a:t>
            </a:r>
            <a:r>
              <a:rPr lang="en-US" altLang="nb-NO" sz="2400" dirty="0" err="1"/>
              <a:t>lambic</a:t>
            </a:r>
            <a:r>
              <a:rPr lang="en-US" altLang="nb-NO" sz="2400" dirty="0"/>
              <a:t> </a:t>
            </a:r>
            <a:r>
              <a:rPr lang="en-US" altLang="nb-NO" sz="2400" dirty="0" err="1"/>
              <a:t>og</a:t>
            </a:r>
            <a:r>
              <a:rPr lang="en-US" altLang="nb-NO" sz="2400" dirty="0"/>
              <a:t> </a:t>
            </a:r>
            <a:r>
              <a:rPr lang="en-US" altLang="nb-NO" sz="2400" dirty="0" err="1"/>
              <a:t>flamske</a:t>
            </a:r>
            <a:r>
              <a:rPr lang="en-US" altLang="nb-NO" sz="2400" dirty="0"/>
              <a:t> </a:t>
            </a:r>
            <a:r>
              <a:rPr lang="en-US" altLang="nb-NO" sz="2400" dirty="0" err="1"/>
              <a:t>surøl</a:t>
            </a:r>
            <a:endParaRPr lang="en-US" altLang="nb-NO" sz="2400" dirty="0"/>
          </a:p>
          <a:p>
            <a:pPr lvl="1">
              <a:buFont typeface="Wingdings" panose="05000000000000000000" pitchFamily="2" charset="2"/>
              <a:buChar char="§"/>
            </a:pPr>
            <a:r>
              <a:rPr lang="en-US" altLang="nb-NO" sz="2400" dirty="0"/>
              <a:t>Bruker </a:t>
            </a:r>
            <a:r>
              <a:rPr lang="en-US" altLang="nb-NO" sz="2400" dirty="0" err="1"/>
              <a:t>lang</a:t>
            </a:r>
            <a:r>
              <a:rPr lang="en-US" altLang="nb-NO" sz="2400" dirty="0"/>
              <a:t> </a:t>
            </a:r>
            <a:r>
              <a:rPr lang="en-US" altLang="nb-NO" sz="2400" dirty="0" err="1"/>
              <a:t>tid</a:t>
            </a:r>
            <a:r>
              <a:rPr lang="en-US" altLang="nb-NO" sz="2400" dirty="0"/>
              <a:t>, </a:t>
            </a:r>
            <a:r>
              <a:rPr lang="en-US" altLang="nb-NO" sz="2400" dirty="0" err="1"/>
              <a:t>gjerne</a:t>
            </a:r>
            <a:r>
              <a:rPr lang="en-US" altLang="nb-NO" sz="2400" dirty="0"/>
              <a:t> </a:t>
            </a:r>
            <a:r>
              <a:rPr lang="en-US" altLang="nb-NO" sz="2400" dirty="0" err="1"/>
              <a:t>flere</a:t>
            </a:r>
            <a:r>
              <a:rPr lang="en-US" altLang="nb-NO" sz="2400" dirty="0"/>
              <a:t> </a:t>
            </a:r>
            <a:r>
              <a:rPr lang="en-US" altLang="nb-NO" sz="2400" dirty="0" err="1"/>
              <a:t>år</a:t>
            </a:r>
            <a:endParaRPr lang="en-US" altLang="nb-NO" sz="2400" dirty="0"/>
          </a:p>
          <a:p>
            <a:pPr>
              <a:buFont typeface="Wingdings" panose="05000000000000000000" pitchFamily="2" charset="2"/>
              <a:buChar char="§"/>
            </a:pPr>
            <a:r>
              <a:rPr lang="en-US" altLang="nb-NO" sz="2600" i="1" dirty="0"/>
              <a:t>For </a:t>
            </a:r>
            <a:r>
              <a:rPr lang="en-US" altLang="nb-NO" sz="2600" i="1" dirty="0" err="1"/>
              <a:t>hjemmebryggere</a:t>
            </a:r>
            <a:r>
              <a:rPr lang="en-US" altLang="nb-NO" sz="2600" i="1" dirty="0"/>
              <a:t>: </a:t>
            </a:r>
            <a:r>
              <a:rPr lang="en-US" altLang="nb-NO" sz="2600" i="1" dirty="0" err="1"/>
              <a:t>Roeselaere</a:t>
            </a:r>
            <a:r>
              <a:rPr lang="en-US" altLang="nb-NO" sz="2600" i="1" dirty="0"/>
              <a:t> blend (saccharomyces, </a:t>
            </a:r>
            <a:r>
              <a:rPr lang="en-US" altLang="nb-NO" sz="2600" i="1" dirty="0" err="1"/>
              <a:t>brettanomyces</a:t>
            </a:r>
            <a:r>
              <a:rPr lang="en-US" altLang="nb-NO" sz="2600" i="1" dirty="0"/>
              <a:t> </a:t>
            </a:r>
            <a:r>
              <a:rPr lang="en-US" altLang="nb-NO" sz="2600" i="1" dirty="0" err="1"/>
              <a:t>og</a:t>
            </a:r>
            <a:r>
              <a:rPr lang="en-US" altLang="nb-NO" sz="2600" i="1" dirty="0"/>
              <a:t> </a:t>
            </a:r>
            <a:r>
              <a:rPr lang="en-US" altLang="nb-NO" sz="2600" i="1" dirty="0" err="1"/>
              <a:t>lactobaciller</a:t>
            </a:r>
            <a:r>
              <a:rPr lang="en-US" altLang="nb-NO" sz="2600" i="1" dirty="0"/>
              <a:t> </a:t>
            </a:r>
            <a:r>
              <a:rPr lang="en-US" altLang="nb-NO" sz="2600" i="1" dirty="0" err="1"/>
              <a:t>i</a:t>
            </a:r>
            <a:r>
              <a:rPr lang="en-US" altLang="nb-NO" sz="2600" i="1" dirty="0"/>
              <a:t> </a:t>
            </a:r>
            <a:r>
              <a:rPr lang="en-US" altLang="nb-NO" sz="2600" i="1" dirty="0" err="1"/>
              <a:t>ferdigpakke</a:t>
            </a:r>
            <a:r>
              <a:rPr lang="en-US" altLang="nb-NO" sz="2600" i="1" dirty="0"/>
              <a:t>) </a:t>
            </a:r>
            <a:r>
              <a:rPr lang="en-US" altLang="nb-NO" sz="2600" i="1" dirty="0" err="1"/>
              <a:t>er</a:t>
            </a:r>
            <a:r>
              <a:rPr lang="en-US" altLang="nb-NO" sz="2600" i="1" dirty="0"/>
              <a:t> </a:t>
            </a:r>
            <a:r>
              <a:rPr lang="en-US" altLang="nb-NO" sz="2600" i="1" dirty="0" err="1"/>
              <a:t>en</a:t>
            </a:r>
            <a:r>
              <a:rPr lang="en-US" altLang="nb-NO" sz="2600" i="1" dirty="0"/>
              <a:t> god start!</a:t>
            </a:r>
          </a:p>
          <a:p>
            <a:pPr>
              <a:buFont typeface="Wingdings" panose="05000000000000000000" pitchFamily="2" charset="2"/>
              <a:buChar char="§"/>
            </a:pPr>
            <a:endParaRPr lang="en-US" altLang="nb-NO" sz="2600" dirty="0"/>
          </a:p>
          <a:p>
            <a:pPr>
              <a:buFont typeface="Wingdings" panose="05000000000000000000" pitchFamily="2" charset="2"/>
              <a:buChar char="§"/>
            </a:pPr>
            <a:endParaRPr lang="en-US" altLang="nb-NO" sz="2600" dirty="0"/>
          </a:p>
          <a:p>
            <a:pPr>
              <a:buFont typeface="Wingdings" panose="05000000000000000000" pitchFamily="2" charset="2"/>
              <a:buChar char="§"/>
            </a:pPr>
            <a:endParaRPr lang="en-US" altLang="nb-NO" sz="2600" dirty="0"/>
          </a:p>
          <a:p>
            <a:pPr>
              <a:buFont typeface="Wingdings" panose="05000000000000000000" pitchFamily="2" charset="2"/>
              <a:buChar char="§"/>
            </a:pPr>
            <a:endParaRPr lang="nb-NO" altLang="nb-NO" sz="2600" dirty="0"/>
          </a:p>
        </p:txBody>
      </p:sp>
      <p:sp>
        <p:nvSpPr>
          <p:cNvPr id="3" name="Text Placeholder 2"/>
          <p:cNvSpPr>
            <a:spLocks noGrp="1"/>
          </p:cNvSpPr>
          <p:nvPr>
            <p:ph type="body" sz="half" idx="2"/>
          </p:nvPr>
        </p:nvSpPr>
        <p:spPr/>
        <p:txBody>
          <a:bodyPr/>
          <a:lstStyle/>
          <a:p>
            <a:endParaRPr lang="en-GB"/>
          </a:p>
        </p:txBody>
      </p:sp>
      <p:pic>
        <p:nvPicPr>
          <p:cNvPr id="2" name="Picture 1"/>
          <p:cNvPicPr>
            <a:picLocks noChangeAspect="1"/>
          </p:cNvPicPr>
          <p:nvPr/>
        </p:nvPicPr>
        <p:blipFill>
          <a:blip r:embed="rId2"/>
          <a:stretch>
            <a:fillRect/>
          </a:stretch>
        </p:blipFill>
        <p:spPr>
          <a:xfrm>
            <a:off x="457200" y="2926080"/>
            <a:ext cx="3200847" cy="3200847"/>
          </a:xfrm>
          <a:prstGeom prst="rect">
            <a:avLst/>
          </a:prstGeom>
        </p:spPr>
      </p:pic>
    </p:spTree>
    <p:extLst>
      <p:ext uri="{BB962C8B-B14F-4D97-AF65-F5344CB8AC3E}">
        <p14:creationId xmlns:p14="http://schemas.microsoft.com/office/powerpoint/2010/main" val="80342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Ølsmaking: surøl</a:t>
            </a:r>
          </a:p>
        </p:txBody>
      </p:sp>
      <p:sp>
        <p:nvSpPr>
          <p:cNvPr id="3" name="Text Placeholder 2"/>
          <p:cNvSpPr>
            <a:spLocks noGrp="1"/>
          </p:cNvSpPr>
          <p:nvPr>
            <p:ph type="body" idx="1"/>
          </p:nvPr>
        </p:nvSpPr>
        <p:spPr/>
        <p:txBody>
          <a:bodyPr/>
          <a:lstStyle/>
          <a:p>
            <a:r>
              <a:rPr lang="en-GB" dirty="0" err="1"/>
              <a:t>Finner</a:t>
            </a:r>
            <a:r>
              <a:rPr lang="en-GB" dirty="0"/>
              <a:t> du </a:t>
            </a:r>
            <a:r>
              <a:rPr lang="en-GB" dirty="0" err="1"/>
              <a:t>det</a:t>
            </a:r>
            <a:r>
              <a:rPr lang="en-GB" dirty="0"/>
              <a:t> </a:t>
            </a:r>
            <a:r>
              <a:rPr lang="en-GB" dirty="0" err="1"/>
              <a:t>som</a:t>
            </a:r>
            <a:r>
              <a:rPr lang="en-GB" dirty="0"/>
              <a:t> </a:t>
            </a:r>
            <a:r>
              <a:rPr lang="en-GB" dirty="0" err="1"/>
              <a:t>er</a:t>
            </a:r>
            <a:r>
              <a:rPr lang="en-GB" dirty="0"/>
              <a:t> </a:t>
            </a:r>
            <a:r>
              <a:rPr lang="en-GB" dirty="0" err="1"/>
              <a:t>beskrevet</a:t>
            </a:r>
            <a:r>
              <a:rPr lang="en-GB" dirty="0"/>
              <a:t> I </a:t>
            </a:r>
            <a:r>
              <a:rPr lang="en-GB" dirty="0" err="1"/>
              <a:t>typedefinisjonene</a:t>
            </a:r>
            <a:r>
              <a:rPr lang="en-GB" dirty="0"/>
              <a:t>?</a:t>
            </a:r>
          </a:p>
        </p:txBody>
      </p:sp>
    </p:spTree>
    <p:extLst>
      <p:ext uri="{BB962C8B-B14F-4D97-AF65-F5344CB8AC3E}">
        <p14:creationId xmlns:p14="http://schemas.microsoft.com/office/powerpoint/2010/main" val="408411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Hvorfor</a:t>
            </a:r>
            <a:r>
              <a:rPr lang="en-GB" dirty="0"/>
              <a:t> </a:t>
            </a:r>
            <a:r>
              <a:rPr lang="en-GB" dirty="0" err="1"/>
              <a:t>smake</a:t>
            </a:r>
            <a:r>
              <a:rPr lang="en-GB" dirty="0"/>
              <a:t> </a:t>
            </a:r>
            <a:r>
              <a:rPr lang="en-GB" dirty="0" err="1"/>
              <a:t>på</a:t>
            </a:r>
            <a:r>
              <a:rPr lang="en-GB" dirty="0"/>
              <a:t> </a:t>
            </a:r>
            <a:r>
              <a:rPr lang="en-GB" dirty="0" err="1"/>
              <a:t>øl</a:t>
            </a:r>
            <a:endParaRPr lang="en-GB" dirty="0"/>
          </a:p>
        </p:txBody>
      </p:sp>
      <p:sp>
        <p:nvSpPr>
          <p:cNvPr id="3" name="Content Placeholder 2"/>
          <p:cNvSpPr>
            <a:spLocks noGrp="1"/>
          </p:cNvSpPr>
          <p:nvPr>
            <p:ph idx="1"/>
          </p:nvPr>
        </p:nvSpPr>
        <p:spPr>
          <a:xfrm>
            <a:off x="1097280" y="1845734"/>
            <a:ext cx="6638544" cy="4023360"/>
          </a:xfrm>
        </p:spPr>
        <p:txBody>
          <a:bodyPr>
            <a:normAutofit lnSpcReduction="10000"/>
          </a:bodyPr>
          <a:lstStyle/>
          <a:p>
            <a:pPr>
              <a:buFont typeface="Wingdings" panose="05000000000000000000" pitchFamily="2" charset="2"/>
              <a:buChar char="§"/>
            </a:pPr>
            <a:r>
              <a:rPr lang="nb-NO" dirty="0"/>
              <a:t>Øl handler ikke bare om kvantitet, </a:t>
            </a:r>
            <a:br>
              <a:rPr lang="nb-NO" dirty="0"/>
            </a:br>
            <a:r>
              <a:rPr lang="nb-NO" dirty="0"/>
              <a:t>men også om kvalitet.</a:t>
            </a:r>
          </a:p>
          <a:p>
            <a:pPr>
              <a:buFont typeface="Wingdings" panose="05000000000000000000" pitchFamily="2" charset="2"/>
              <a:buChar char="§"/>
            </a:pPr>
            <a:r>
              <a:rPr lang="nb-NO" dirty="0"/>
              <a:t>Finne ølet du liker </a:t>
            </a:r>
            <a:br>
              <a:rPr lang="nb-NO" dirty="0"/>
            </a:br>
            <a:r>
              <a:rPr lang="nb-NO" dirty="0"/>
              <a:t>– eller – finne ølet du ikke liker</a:t>
            </a:r>
          </a:p>
          <a:p>
            <a:pPr>
              <a:buFont typeface="Wingdings" panose="05000000000000000000" pitchFamily="2" charset="2"/>
              <a:buChar char="§"/>
            </a:pPr>
            <a:r>
              <a:rPr lang="nb-NO" dirty="0"/>
              <a:t>Noen samler på øltyper, </a:t>
            </a:r>
            <a:br>
              <a:rPr lang="nb-NO" dirty="0"/>
            </a:br>
            <a:r>
              <a:rPr lang="nb-NO" dirty="0"/>
              <a:t>andre drikker det de er vant til</a:t>
            </a:r>
          </a:p>
          <a:p>
            <a:pPr>
              <a:buFont typeface="Wingdings" panose="05000000000000000000" pitchFamily="2" charset="2"/>
              <a:buChar char="§"/>
            </a:pPr>
            <a:r>
              <a:rPr lang="nb-NO" dirty="0"/>
              <a:t>Finn riktig øl som passer til en matrett</a:t>
            </a:r>
          </a:p>
          <a:p>
            <a:pPr>
              <a:buFont typeface="Wingdings" panose="05000000000000000000" pitchFamily="2" charset="2"/>
              <a:buChar char="§"/>
            </a:pPr>
            <a:r>
              <a:rPr lang="nb-NO" dirty="0"/>
              <a:t>Bli en flinkere </a:t>
            </a:r>
            <a:r>
              <a:rPr lang="nb-NO" dirty="0" err="1"/>
              <a:t>hjemmebrygger</a:t>
            </a:r>
            <a:r>
              <a:rPr lang="nb-NO" dirty="0"/>
              <a:t>?</a:t>
            </a:r>
          </a:p>
          <a:p>
            <a:pPr>
              <a:buFont typeface="Wingdings" panose="05000000000000000000" pitchFamily="2" charset="2"/>
              <a:buChar char="§"/>
            </a:pPr>
            <a:endParaRPr lang="nb-NO" dirty="0"/>
          </a:p>
        </p:txBody>
      </p:sp>
      <p:sp>
        <p:nvSpPr>
          <p:cNvPr id="4" name="Footer Placeholder 3"/>
          <p:cNvSpPr>
            <a:spLocks noGrp="1"/>
          </p:cNvSpPr>
          <p:nvPr>
            <p:ph type="ftr" sz="quarter" idx="11"/>
          </p:nvPr>
        </p:nvSpPr>
        <p:spPr/>
        <p:txBody>
          <a:bodyPr/>
          <a:lstStyle/>
          <a:p>
            <a:r>
              <a:rPr lang="nb-NO"/>
              <a:t>Usmaker i øl</a:t>
            </a:r>
          </a:p>
        </p:txBody>
      </p:sp>
      <p:sp>
        <p:nvSpPr>
          <p:cNvPr id="5" name="Slide Number Placeholder 4"/>
          <p:cNvSpPr>
            <a:spLocks noGrp="1"/>
          </p:cNvSpPr>
          <p:nvPr>
            <p:ph type="sldNum" sz="quarter" idx="12"/>
          </p:nvPr>
        </p:nvSpPr>
        <p:spPr/>
        <p:txBody>
          <a:bodyPr/>
          <a:lstStyle/>
          <a:p>
            <a:fld id="{B9A2C946-3384-4CAE-AE5C-A030CF8CBF46}" type="slidenum">
              <a:rPr lang="nb-NO" smtClean="0"/>
              <a:t>2</a:t>
            </a:fld>
            <a:endParaRPr lang="nb-NO"/>
          </a:p>
        </p:txBody>
      </p:sp>
      <p:pic>
        <p:nvPicPr>
          <p:cNvPr id="7" name="Picture 6"/>
          <p:cNvPicPr>
            <a:picLocks noChangeAspect="1"/>
          </p:cNvPicPr>
          <p:nvPr/>
        </p:nvPicPr>
        <p:blipFill>
          <a:blip r:embed="rId2"/>
          <a:stretch>
            <a:fillRect/>
          </a:stretch>
        </p:blipFill>
        <p:spPr>
          <a:xfrm>
            <a:off x="8116781" y="1737360"/>
            <a:ext cx="3038899" cy="4067743"/>
          </a:xfrm>
          <a:prstGeom prst="rect">
            <a:avLst/>
          </a:prstGeom>
        </p:spPr>
      </p:pic>
    </p:spTree>
    <p:extLst>
      <p:ext uri="{BB962C8B-B14F-4D97-AF65-F5344CB8AC3E}">
        <p14:creationId xmlns:p14="http://schemas.microsoft.com/office/powerpoint/2010/main" val="410164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12C </a:t>
            </a:r>
            <a:r>
              <a:rPr lang="en-US" dirty="0" err="1"/>
              <a:t>Flamsk</a:t>
            </a:r>
            <a:r>
              <a:rPr lang="en-US" dirty="0"/>
              <a:t> </a:t>
            </a:r>
            <a:r>
              <a:rPr lang="en-US" dirty="0" err="1"/>
              <a:t>rød</a:t>
            </a:r>
            <a:endParaRPr lang="nb-NO" dirty="0"/>
          </a:p>
        </p:txBody>
      </p:sp>
      <p:sp>
        <p:nvSpPr>
          <p:cNvPr id="3" name="Content Placeholder 2"/>
          <p:cNvSpPr>
            <a:spLocks noGrp="1"/>
          </p:cNvSpPr>
          <p:nvPr>
            <p:ph idx="1"/>
          </p:nvPr>
        </p:nvSpPr>
        <p:spPr>
          <a:xfrm>
            <a:off x="1097280" y="1845734"/>
            <a:ext cx="10058400" cy="4669366"/>
          </a:xfrm>
        </p:spPr>
        <p:txBody>
          <a:bodyPr>
            <a:normAutofit fontScale="62500" lnSpcReduction="20000"/>
          </a:bodyPr>
          <a:lstStyle/>
          <a:p>
            <a:pPr marL="0" indent="0">
              <a:buNone/>
            </a:pPr>
            <a:r>
              <a:rPr lang="nb-NO" b="1" dirty="0"/>
              <a:t>OG		FG		vol%	IBU	EBC</a:t>
            </a:r>
            <a:br>
              <a:rPr lang="nb-NO" b="1" dirty="0"/>
            </a:br>
            <a:r>
              <a:rPr lang="nb-NO" b="1" dirty="0"/>
              <a:t>1046-1057	1003-1012	4,5-6,5	15-25	30-70</a:t>
            </a:r>
          </a:p>
          <a:p>
            <a:pPr marL="0" indent="0">
              <a:buNone/>
            </a:pPr>
            <a:r>
              <a:rPr lang="nb-NO" dirty="0"/>
              <a:t>En kompleks, lagret syrlig øl, </a:t>
            </a:r>
            <a:r>
              <a:rPr lang="nb-NO" dirty="0" err="1"/>
              <a:t>opprinneligt</a:t>
            </a:r>
            <a:r>
              <a:rPr lang="nb-NO" dirty="0"/>
              <a:t> lagret på trefat. Blanding av lagret og ikke lagret øl kan gi et søtere resultat, dog uten å være søt.</a:t>
            </a:r>
          </a:p>
          <a:p>
            <a:pPr marL="0" indent="0">
              <a:buNone/>
            </a:pPr>
            <a:r>
              <a:rPr lang="nb-NO" b="1" dirty="0"/>
              <a:t>Aroma: </a:t>
            </a:r>
            <a:r>
              <a:rPr lang="nb-NO" dirty="0"/>
              <a:t>Svak til middels syrlig aroma, med karakter av melkesyre og </a:t>
            </a:r>
            <a:r>
              <a:rPr lang="nb-NO" dirty="0" err="1"/>
              <a:t>balsamico</a:t>
            </a:r>
            <a:r>
              <a:rPr lang="nb-NO" dirty="0"/>
              <a:t>-eddik. Svak til middels </a:t>
            </a:r>
            <a:r>
              <a:rPr lang="nb-NO" dirty="0" err="1"/>
              <a:t>karamellaktig</a:t>
            </a:r>
            <a:r>
              <a:rPr lang="nb-NO" dirty="0"/>
              <a:t> maltaroma. Svakt til middels nivå av </a:t>
            </a:r>
            <a:r>
              <a:rPr lang="nb-NO" dirty="0" err="1"/>
              <a:t>fruktestere</a:t>
            </a:r>
            <a:r>
              <a:rPr lang="nb-NO" dirty="0"/>
              <a:t>, med karakter av tørket frukt og kirsebær. Et svakt nivå av krydrede fenoler, bidrar til kompleksiteten. Fraværende humlearoma. Fraværende til svakt nivå av </a:t>
            </a:r>
            <a:r>
              <a:rPr lang="nb-NO" dirty="0" err="1"/>
              <a:t>diacetyl</a:t>
            </a:r>
            <a:r>
              <a:rPr lang="nb-NO" dirty="0"/>
              <a:t>.</a:t>
            </a:r>
          </a:p>
          <a:p>
            <a:pPr marL="0" indent="0">
              <a:buNone/>
            </a:pPr>
            <a:r>
              <a:rPr lang="nb-NO" b="1" dirty="0"/>
              <a:t>Farge/utseende: </a:t>
            </a:r>
            <a:r>
              <a:rPr lang="nb-NO" dirty="0"/>
              <a:t>Kobberfarget til mørk rødbrun. Klar til lett tåkete.</a:t>
            </a:r>
          </a:p>
          <a:p>
            <a:pPr marL="0" indent="0">
              <a:buNone/>
            </a:pPr>
            <a:r>
              <a:rPr lang="nb-NO" b="1" dirty="0"/>
              <a:t>Smak:</a:t>
            </a:r>
            <a:r>
              <a:rPr lang="nb-NO" dirty="0"/>
              <a:t> Svak til kraftig syrlig eller sur/søt karakter som balanseres av </a:t>
            </a:r>
            <a:r>
              <a:rPr lang="nb-NO" dirty="0" err="1"/>
              <a:t>karamellagtig</a:t>
            </a:r>
            <a:r>
              <a:rPr lang="nb-NO" dirty="0"/>
              <a:t> maltsødme. Balansen kan gå både i meget syrlig og forholdsvis søt retning. Syrligheten oppleves kompleks, med tydelige innslag av </a:t>
            </a:r>
            <a:r>
              <a:rPr lang="nb-NO" dirty="0" err="1"/>
              <a:t>balsamico</a:t>
            </a:r>
            <a:r>
              <a:rPr lang="nb-NO" dirty="0"/>
              <a:t>-eddik. Inntrykk av kirsebær, appelsin, </a:t>
            </a:r>
            <a:r>
              <a:rPr lang="nb-NO" dirty="0" err="1"/>
              <a:t>eiktre</a:t>
            </a:r>
            <a:r>
              <a:rPr lang="nb-NO" dirty="0"/>
              <a:t> (dog ikke bourbon/</a:t>
            </a:r>
            <a:r>
              <a:rPr lang="nb-NO" dirty="0" err="1"/>
              <a:t>vaniljeaktig</a:t>
            </a:r>
            <a:r>
              <a:rPr lang="nb-NO" dirty="0"/>
              <a:t>) og pepper kan bidra ytterligere til kompleksiteten. Humlebitterhet bemerkes ikke.</a:t>
            </a:r>
          </a:p>
          <a:p>
            <a:pPr marL="0" indent="0">
              <a:buNone/>
            </a:pPr>
            <a:r>
              <a:rPr lang="nb-NO" b="1" dirty="0"/>
              <a:t>Kropp:</a:t>
            </a:r>
            <a:r>
              <a:rPr lang="nb-NO" dirty="0"/>
              <a:t> Lett til medium kropp. Medium </a:t>
            </a:r>
            <a:r>
              <a:rPr lang="nb-NO" dirty="0" err="1"/>
              <a:t>karbonering</a:t>
            </a:r>
            <a:r>
              <a:rPr lang="nb-NO" dirty="0"/>
              <a:t>.</a:t>
            </a:r>
          </a:p>
          <a:p>
            <a:pPr marL="0" indent="0">
              <a:buNone/>
            </a:pPr>
            <a:r>
              <a:rPr lang="nb-NO" b="1" dirty="0"/>
              <a:t>Eksempler:</a:t>
            </a:r>
            <a:r>
              <a:rPr lang="nb-NO" dirty="0"/>
              <a:t> </a:t>
            </a:r>
            <a:r>
              <a:rPr lang="nb-NO" dirty="0" err="1"/>
              <a:t>Rodenbach</a:t>
            </a:r>
            <a:r>
              <a:rPr lang="nb-NO" dirty="0"/>
              <a:t> Grand Cru, Duchesse de Bourgogne, </a:t>
            </a:r>
            <a:r>
              <a:rPr lang="nb-NO" dirty="0" err="1"/>
              <a:t>Rodenbach</a:t>
            </a:r>
            <a:r>
              <a:rPr lang="nb-NO" dirty="0"/>
              <a:t> Classic.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922" y="350729"/>
            <a:ext cx="1932862" cy="1682895"/>
          </a:xfrm>
          <a:prstGeom prst="rect">
            <a:avLst/>
          </a:prstGeom>
        </p:spPr>
      </p:pic>
    </p:spTree>
    <p:extLst>
      <p:ext uri="{BB962C8B-B14F-4D97-AF65-F5344CB8AC3E}">
        <p14:creationId xmlns:p14="http://schemas.microsoft.com/office/powerpoint/2010/main" val="43037256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Forlag til smakinger</a:t>
            </a:r>
          </a:p>
        </p:txBody>
      </p:sp>
      <p:sp>
        <p:nvSpPr>
          <p:cNvPr id="4" name="Content Placeholder 3"/>
          <p:cNvSpPr>
            <a:spLocks noGrp="1"/>
          </p:cNvSpPr>
          <p:nvPr>
            <p:ph idx="1"/>
          </p:nvPr>
        </p:nvSpPr>
        <p:spPr/>
        <p:txBody>
          <a:bodyPr>
            <a:noAutofit/>
          </a:bodyPr>
          <a:lstStyle/>
          <a:p>
            <a:pPr marL="514350" indent="-514350">
              <a:buFont typeface="+mj-lt"/>
              <a:buAutoNum type="arabicPeriod"/>
            </a:pPr>
            <a:r>
              <a:rPr lang="nb-NO" sz="2400" dirty="0"/>
              <a:t>Smak på ulike typer for å oppleve mangfoldet: Heineken, </a:t>
            </a:r>
            <a:r>
              <a:rPr lang="nb-NO" sz="2400" dirty="0" err="1"/>
              <a:t>Erdinger</a:t>
            </a:r>
            <a:r>
              <a:rPr lang="nb-NO" sz="2400" dirty="0"/>
              <a:t> </a:t>
            </a:r>
            <a:r>
              <a:rPr lang="nb-NO" sz="2400" dirty="0" err="1"/>
              <a:t>Weissbier</a:t>
            </a:r>
            <a:r>
              <a:rPr lang="nb-NO" sz="2400" dirty="0"/>
              <a:t>, </a:t>
            </a:r>
            <a:r>
              <a:rPr lang="nb-NO" sz="2400" dirty="0" err="1"/>
              <a:t>Duvel</a:t>
            </a:r>
            <a:r>
              <a:rPr lang="nb-NO" sz="2400" dirty="0"/>
              <a:t>, </a:t>
            </a:r>
            <a:r>
              <a:rPr lang="nb-NO" sz="2400" dirty="0" err="1"/>
              <a:t>Rochefort</a:t>
            </a:r>
            <a:r>
              <a:rPr lang="nb-NO" sz="2400" dirty="0"/>
              <a:t> 10, Samuel </a:t>
            </a:r>
            <a:r>
              <a:rPr lang="nb-NO" sz="2400" dirty="0" err="1"/>
              <a:t>Smith’s</a:t>
            </a:r>
            <a:r>
              <a:rPr lang="nb-NO" sz="2400" dirty="0"/>
              <a:t> Nut Brown Ale, Kinn Vestkyst, </a:t>
            </a:r>
            <a:r>
              <a:rPr lang="nb-NO" sz="2400" dirty="0" err="1"/>
              <a:t>Nøgne</a:t>
            </a:r>
            <a:r>
              <a:rPr lang="nb-NO" sz="2400" dirty="0"/>
              <a:t> Ø Imperial </a:t>
            </a:r>
            <a:r>
              <a:rPr lang="nb-NO" sz="2400" dirty="0" err="1"/>
              <a:t>Stout</a:t>
            </a:r>
            <a:r>
              <a:rPr lang="nb-NO" sz="2400" dirty="0"/>
              <a:t>, og avslutt med en </a:t>
            </a:r>
            <a:r>
              <a:rPr lang="nb-NO" sz="2400" dirty="0" err="1"/>
              <a:t>Boon</a:t>
            </a:r>
            <a:r>
              <a:rPr lang="nb-NO" sz="2400" dirty="0"/>
              <a:t> </a:t>
            </a:r>
            <a:r>
              <a:rPr lang="nb-NO" sz="2400" dirty="0" err="1"/>
              <a:t>Kriek</a:t>
            </a:r>
            <a:r>
              <a:rPr lang="nb-NO" sz="2400" dirty="0"/>
              <a:t>.</a:t>
            </a:r>
          </a:p>
          <a:p>
            <a:pPr marL="514350" indent="-514350">
              <a:buFont typeface="+mj-lt"/>
              <a:buAutoNum type="arabicPeriod"/>
            </a:pPr>
            <a:r>
              <a:rPr lang="nb-NO" sz="2400" dirty="0"/>
              <a:t>Få tak i flere øl fra ett mikrobryggeri, og sammenlign disse mot hverandre.</a:t>
            </a:r>
          </a:p>
          <a:p>
            <a:pPr marL="514350" indent="-514350">
              <a:buFont typeface="+mj-lt"/>
              <a:buAutoNum type="arabicPeriod"/>
            </a:pPr>
            <a:r>
              <a:rPr lang="nb-NO" sz="2400" dirty="0"/>
              <a:t>Få tak i øl av samme type fra ulike bryggerier, </a:t>
            </a:r>
            <a:r>
              <a:rPr lang="nb-NO" sz="2400" dirty="0" err="1"/>
              <a:t>f.eks</a:t>
            </a:r>
            <a:r>
              <a:rPr lang="nb-NO" sz="2400" dirty="0"/>
              <a:t> IPA-er, </a:t>
            </a:r>
            <a:r>
              <a:rPr lang="nb-NO" sz="2400" dirty="0" err="1"/>
              <a:t>wit</a:t>
            </a:r>
            <a:r>
              <a:rPr lang="nb-NO" sz="2400" dirty="0"/>
              <a:t>, bokkøl og </a:t>
            </a:r>
            <a:r>
              <a:rPr lang="nb-NO" sz="2400" dirty="0" err="1"/>
              <a:t>surøl</a:t>
            </a:r>
            <a:r>
              <a:rPr lang="nb-NO" sz="2400" dirty="0"/>
              <a:t>.</a:t>
            </a:r>
          </a:p>
          <a:p>
            <a:pPr marL="514350" indent="-514350">
              <a:buFont typeface="+mj-lt"/>
              <a:buAutoNum type="arabicPeriod"/>
            </a:pPr>
            <a:r>
              <a:rPr lang="nb-NO" sz="2400" dirty="0"/>
              <a:t>Portere mot </a:t>
            </a:r>
            <a:r>
              <a:rPr lang="nb-NO" sz="2400" dirty="0" err="1"/>
              <a:t>stout</a:t>
            </a:r>
            <a:r>
              <a:rPr lang="nb-NO" sz="2400" dirty="0"/>
              <a:t>, finn sjokoladesødmen i porteren og </a:t>
            </a:r>
            <a:r>
              <a:rPr lang="nb-NO" sz="2400" dirty="0" err="1"/>
              <a:t>røstetheten</a:t>
            </a:r>
            <a:r>
              <a:rPr lang="nb-NO" sz="2400" dirty="0"/>
              <a:t> i </a:t>
            </a:r>
            <a:r>
              <a:rPr lang="nb-NO" sz="2400" dirty="0" err="1"/>
              <a:t>stouten</a:t>
            </a:r>
            <a:r>
              <a:rPr lang="nb-NO" sz="2400" dirty="0"/>
              <a:t>. Hvor går grensen mellom typene?</a:t>
            </a:r>
          </a:p>
          <a:p>
            <a:pPr marL="514350" indent="-514350">
              <a:buFont typeface="+mj-lt"/>
              <a:buAutoNum type="arabicPeriod"/>
            </a:pPr>
            <a:r>
              <a:rPr lang="nb-NO" sz="2400" dirty="0"/>
              <a:t>Tysk pilsner som </a:t>
            </a:r>
            <a:r>
              <a:rPr lang="nb-NO" sz="2400" dirty="0" err="1"/>
              <a:t>Bitburger</a:t>
            </a:r>
            <a:r>
              <a:rPr lang="nb-NO" sz="2400" dirty="0"/>
              <a:t> mot Budweiser </a:t>
            </a:r>
            <a:r>
              <a:rPr lang="nb-NO" sz="2400" dirty="0" err="1"/>
              <a:t>Budvar</a:t>
            </a:r>
            <a:r>
              <a:rPr lang="nb-NO" sz="2400" dirty="0"/>
              <a:t> (den </a:t>
            </a:r>
            <a:r>
              <a:rPr lang="nb-NO" sz="2400" dirty="0" err="1"/>
              <a:t>tjekkiske</a:t>
            </a:r>
            <a:r>
              <a:rPr lang="nb-NO" sz="2400" dirty="0"/>
              <a:t>), Heineken og </a:t>
            </a:r>
            <a:r>
              <a:rPr lang="nb-NO" sz="2400" dirty="0" err="1"/>
              <a:t>Grolsch</a:t>
            </a:r>
            <a:endParaRPr lang="nb-NO" sz="2400" dirty="0"/>
          </a:p>
        </p:txBody>
      </p:sp>
    </p:spTree>
    <p:extLst>
      <p:ext uri="{BB962C8B-B14F-4D97-AF65-F5344CB8AC3E}">
        <p14:creationId xmlns:p14="http://schemas.microsoft.com/office/powerpoint/2010/main" val="41787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Bli </a:t>
            </a:r>
            <a:r>
              <a:rPr lang="nb-NO" dirty="0" err="1"/>
              <a:t>øldommer</a:t>
            </a:r>
            <a:r>
              <a:rPr lang="nb-NO" dirty="0"/>
              <a:t>?</a:t>
            </a:r>
          </a:p>
        </p:txBody>
      </p:sp>
      <p:sp>
        <p:nvSpPr>
          <p:cNvPr id="3" name="Text Placeholder 2"/>
          <p:cNvSpPr>
            <a:spLocks noGrp="1"/>
          </p:cNvSpPr>
          <p:nvPr>
            <p:ph idx="1"/>
          </p:nvPr>
        </p:nvSpPr>
        <p:spPr/>
        <p:txBody>
          <a:bodyPr>
            <a:normAutofit/>
          </a:bodyPr>
          <a:lstStyle/>
          <a:p>
            <a:r>
              <a:rPr lang="nb-NO" dirty="0" err="1"/>
              <a:t>Norbrygg</a:t>
            </a:r>
            <a:r>
              <a:rPr lang="nb-NO" dirty="0"/>
              <a:t> har alltid bruk for flere dyktige </a:t>
            </a:r>
            <a:r>
              <a:rPr lang="nb-NO" dirty="0" err="1"/>
              <a:t>øldommere</a:t>
            </a:r>
            <a:r>
              <a:rPr lang="nb-NO" dirty="0"/>
              <a:t>, følg med på norbrygg.no for kommende kursdager!</a:t>
            </a:r>
          </a:p>
        </p:txBody>
      </p:sp>
      <p:sp>
        <p:nvSpPr>
          <p:cNvPr id="7" name="TextBox 6"/>
          <p:cNvSpPr txBox="1"/>
          <p:nvPr/>
        </p:nvSpPr>
        <p:spPr>
          <a:xfrm>
            <a:off x="6575507" y="5813338"/>
            <a:ext cx="5122124" cy="430887"/>
          </a:xfrm>
          <a:prstGeom prst="rect">
            <a:avLst/>
          </a:prstGeom>
          <a:noFill/>
        </p:spPr>
        <p:txBody>
          <a:bodyPr wrap="square" rtlCol="0">
            <a:spAutoFit/>
          </a:bodyPr>
          <a:lstStyle/>
          <a:p>
            <a:r>
              <a:rPr lang="en-GB" sz="1100" dirty="0" err="1"/>
              <a:t>Vinneren</a:t>
            </a:r>
            <a:r>
              <a:rPr lang="en-GB" sz="1100" dirty="0"/>
              <a:t> </a:t>
            </a:r>
            <a:r>
              <a:rPr lang="en-GB" sz="1100" dirty="0" err="1"/>
              <a:t>av</a:t>
            </a:r>
            <a:r>
              <a:rPr lang="en-GB" sz="1100" dirty="0"/>
              <a:t> NM </a:t>
            </a:r>
            <a:r>
              <a:rPr lang="en-GB" sz="1100" dirty="0" err="1"/>
              <a:t>i</a:t>
            </a:r>
            <a:r>
              <a:rPr lang="en-GB" sz="1100" dirty="0"/>
              <a:t> </a:t>
            </a:r>
            <a:r>
              <a:rPr lang="en-GB" sz="1100" dirty="0" err="1"/>
              <a:t>hjemmebrygging</a:t>
            </a:r>
            <a:r>
              <a:rPr lang="en-GB" sz="1100" dirty="0"/>
              <a:t> </a:t>
            </a:r>
            <a:r>
              <a:rPr lang="en-GB" sz="1100" dirty="0" err="1"/>
              <a:t>og</a:t>
            </a:r>
            <a:r>
              <a:rPr lang="en-GB" sz="1100" dirty="0"/>
              <a:t> </a:t>
            </a:r>
            <a:r>
              <a:rPr lang="en-GB" sz="1100" dirty="0" err="1"/>
              <a:t>Skandinavisk</a:t>
            </a:r>
            <a:r>
              <a:rPr lang="en-GB" sz="1100" dirty="0"/>
              <a:t> </a:t>
            </a:r>
            <a:r>
              <a:rPr lang="en-GB" sz="1100" dirty="0" err="1"/>
              <a:t>mesterskap</a:t>
            </a:r>
            <a:r>
              <a:rPr lang="en-GB" sz="1100" dirty="0"/>
              <a:t> 2015, </a:t>
            </a:r>
            <a:r>
              <a:rPr lang="en-GB" sz="1100" dirty="0" err="1"/>
              <a:t>Petter</a:t>
            </a:r>
            <a:r>
              <a:rPr lang="en-GB" sz="1100" dirty="0"/>
              <a:t> </a:t>
            </a:r>
            <a:r>
              <a:rPr lang="en-GB" sz="1100" dirty="0" err="1"/>
              <a:t>Fornes</a:t>
            </a:r>
            <a:r>
              <a:rPr lang="en-GB" sz="1100" dirty="0"/>
              <a:t>. </a:t>
            </a:r>
            <a:r>
              <a:rPr lang="en-GB" sz="1100" dirty="0" err="1"/>
              <a:t>Bak</a:t>
            </a:r>
            <a:r>
              <a:rPr lang="en-GB" sz="1100" dirty="0"/>
              <a:t> star </a:t>
            </a:r>
            <a:r>
              <a:rPr lang="en-GB" sz="1100" dirty="0" err="1"/>
              <a:t>finalejuryen</a:t>
            </a:r>
            <a:r>
              <a:rPr lang="en-GB" sz="1100" dirty="0"/>
              <a:t>; </a:t>
            </a:r>
            <a:r>
              <a:rPr lang="en-GB" sz="1100" dirty="0" err="1"/>
              <a:t>Stian</a:t>
            </a:r>
            <a:r>
              <a:rPr lang="en-GB" sz="1100" dirty="0"/>
              <a:t> Krogh, Patrick Schneider </a:t>
            </a:r>
            <a:r>
              <a:rPr lang="en-GB" sz="1100" dirty="0" err="1"/>
              <a:t>og</a:t>
            </a:r>
            <a:r>
              <a:rPr lang="en-GB" sz="1100" dirty="0"/>
              <a:t> </a:t>
            </a:r>
            <a:r>
              <a:rPr lang="en-GB" sz="1100" dirty="0" err="1"/>
              <a:t>Synnøve</a:t>
            </a:r>
            <a:r>
              <a:rPr lang="en-GB" sz="1100" dirty="0"/>
              <a:t> Andersen. </a:t>
            </a:r>
          </a:p>
        </p:txBody>
      </p:sp>
      <p:pic>
        <p:nvPicPr>
          <p:cNvPr id="4" name="Picture 3"/>
          <p:cNvPicPr>
            <a:picLocks noChangeAspect="1"/>
          </p:cNvPicPr>
          <p:nvPr/>
        </p:nvPicPr>
        <p:blipFill>
          <a:blip r:embed="rId2"/>
          <a:stretch>
            <a:fillRect/>
          </a:stretch>
        </p:blipFill>
        <p:spPr>
          <a:xfrm>
            <a:off x="6681700" y="2913749"/>
            <a:ext cx="4496427" cy="2791215"/>
          </a:xfrm>
          <a:prstGeom prst="rect">
            <a:avLst/>
          </a:prstGeom>
        </p:spPr>
      </p:pic>
    </p:spTree>
    <p:extLst>
      <p:ext uri="{BB962C8B-B14F-4D97-AF65-F5344CB8AC3E}">
        <p14:creationId xmlns:p14="http://schemas.microsoft.com/office/powerpoint/2010/main" val="274175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Smak</a:t>
            </a:r>
            <a:r>
              <a:rPr lang="en-GB" dirty="0"/>
              <a:t> </a:t>
            </a:r>
            <a:r>
              <a:rPr lang="en-GB" dirty="0" err="1"/>
              <a:t>eller</a:t>
            </a:r>
            <a:r>
              <a:rPr lang="en-GB" dirty="0"/>
              <a:t> aroma?</a:t>
            </a:r>
          </a:p>
        </p:txBody>
      </p:sp>
      <p:sp>
        <p:nvSpPr>
          <p:cNvPr id="6" name="Text Placeholder 5"/>
          <p:cNvSpPr>
            <a:spLocks noGrp="1"/>
          </p:cNvSpPr>
          <p:nvPr>
            <p:ph type="body" idx="1"/>
          </p:nvPr>
        </p:nvSpPr>
        <p:spPr/>
        <p:txBody>
          <a:bodyPr/>
          <a:lstStyle/>
          <a:p>
            <a:r>
              <a:rPr lang="en-GB" sz="3600" dirty="0" err="1"/>
              <a:t>Smak</a:t>
            </a:r>
            <a:endParaRPr lang="en-GB" dirty="0"/>
          </a:p>
        </p:txBody>
      </p:sp>
      <p:sp>
        <p:nvSpPr>
          <p:cNvPr id="7" name="Content Placeholder 6"/>
          <p:cNvSpPr>
            <a:spLocks noGrp="1"/>
          </p:cNvSpPr>
          <p:nvPr>
            <p:ph sz="half" idx="2"/>
          </p:nvPr>
        </p:nvSpPr>
        <p:spPr>
          <a:xfrm>
            <a:off x="1097280" y="2582334"/>
            <a:ext cx="4937760" cy="2739474"/>
          </a:xfrm>
        </p:spPr>
        <p:txBody>
          <a:bodyPr>
            <a:normAutofit/>
          </a:bodyPr>
          <a:lstStyle/>
          <a:p>
            <a:pPr marL="0" indent="0">
              <a:buNone/>
            </a:pPr>
            <a:r>
              <a:rPr lang="nb-NO" dirty="0"/>
              <a:t>Salt, søtt, surt, </a:t>
            </a:r>
            <a:br>
              <a:rPr lang="nb-NO" dirty="0"/>
            </a:br>
            <a:r>
              <a:rPr lang="nb-NO" dirty="0"/>
              <a:t>bittert, </a:t>
            </a:r>
            <a:r>
              <a:rPr lang="nb-NO" dirty="0" err="1"/>
              <a:t>umami</a:t>
            </a:r>
            <a:r>
              <a:rPr lang="nb-NO" dirty="0"/>
              <a:t>, f</a:t>
            </a:r>
            <a:r>
              <a:rPr lang="en-US" dirty="0" err="1"/>
              <a:t>ett</a:t>
            </a:r>
            <a:endParaRPr lang="nb-NO" dirty="0"/>
          </a:p>
          <a:p>
            <a:endParaRPr lang="en-GB" dirty="0"/>
          </a:p>
        </p:txBody>
      </p:sp>
      <p:sp>
        <p:nvSpPr>
          <p:cNvPr id="8" name="Text Placeholder 7"/>
          <p:cNvSpPr>
            <a:spLocks noGrp="1"/>
          </p:cNvSpPr>
          <p:nvPr>
            <p:ph type="body" sz="quarter" idx="3"/>
          </p:nvPr>
        </p:nvSpPr>
        <p:spPr/>
        <p:txBody>
          <a:bodyPr/>
          <a:lstStyle/>
          <a:p>
            <a:r>
              <a:rPr lang="en-GB" sz="3600" dirty="0"/>
              <a:t>Aroma</a:t>
            </a:r>
            <a:endParaRPr lang="en-GB" dirty="0"/>
          </a:p>
        </p:txBody>
      </p:sp>
      <p:sp>
        <p:nvSpPr>
          <p:cNvPr id="9" name="Content Placeholder 8"/>
          <p:cNvSpPr>
            <a:spLocks noGrp="1"/>
          </p:cNvSpPr>
          <p:nvPr>
            <p:ph sz="quarter" idx="4"/>
          </p:nvPr>
        </p:nvSpPr>
        <p:spPr>
          <a:xfrm>
            <a:off x="6217920" y="2582334"/>
            <a:ext cx="4937760" cy="2739474"/>
          </a:xfrm>
        </p:spPr>
        <p:txBody>
          <a:bodyPr/>
          <a:lstStyle/>
          <a:p>
            <a:r>
              <a:rPr lang="nb-NO" i="1" dirty="0"/>
              <a:t>«Fruktighet»</a:t>
            </a:r>
            <a:r>
              <a:rPr lang="nb-NO" dirty="0"/>
              <a:t>: Klementin, appelsin, appelsinskall, grapefrukt, litchi, ananas, vannmelon, honningmelon </a:t>
            </a:r>
            <a:r>
              <a:rPr lang="nb-NO" dirty="0" err="1"/>
              <a:t>etc</a:t>
            </a:r>
            <a:r>
              <a:rPr lang="nb-NO" dirty="0"/>
              <a:t> </a:t>
            </a:r>
            <a:r>
              <a:rPr lang="nb-NO" dirty="0" err="1"/>
              <a:t>etc</a:t>
            </a:r>
            <a:endParaRPr lang="nb-NO" dirty="0"/>
          </a:p>
          <a:p>
            <a:pPr marL="0" indent="0">
              <a:buNone/>
            </a:pPr>
            <a:endParaRPr lang="en-GB" dirty="0"/>
          </a:p>
        </p:txBody>
      </p:sp>
      <p:sp>
        <p:nvSpPr>
          <p:cNvPr id="4" name="Footer Placeholder 3"/>
          <p:cNvSpPr>
            <a:spLocks noGrp="1"/>
          </p:cNvSpPr>
          <p:nvPr>
            <p:ph type="ftr" sz="quarter" idx="11"/>
          </p:nvPr>
        </p:nvSpPr>
        <p:spPr/>
        <p:txBody>
          <a:bodyPr/>
          <a:lstStyle/>
          <a:p>
            <a:r>
              <a:rPr lang="nb-NO"/>
              <a:t>Usmaker i øl</a:t>
            </a:r>
          </a:p>
        </p:txBody>
      </p:sp>
      <p:sp>
        <p:nvSpPr>
          <p:cNvPr id="5" name="Slide Number Placeholder 4"/>
          <p:cNvSpPr>
            <a:spLocks noGrp="1"/>
          </p:cNvSpPr>
          <p:nvPr>
            <p:ph type="sldNum" sz="quarter" idx="12"/>
          </p:nvPr>
        </p:nvSpPr>
        <p:spPr/>
        <p:txBody>
          <a:bodyPr/>
          <a:lstStyle/>
          <a:p>
            <a:fld id="{B9A2C946-3384-4CAE-AE5C-A030CF8CBF46}" type="slidenum">
              <a:rPr lang="nb-NO" smtClean="0"/>
              <a:t>3</a:t>
            </a:fld>
            <a:endParaRPr lang="nb-NO"/>
          </a:p>
        </p:txBody>
      </p:sp>
      <p:sp>
        <p:nvSpPr>
          <p:cNvPr id="10" name="TextBox 9"/>
          <p:cNvSpPr txBox="1"/>
          <p:nvPr/>
        </p:nvSpPr>
        <p:spPr>
          <a:xfrm>
            <a:off x="1005840" y="5084418"/>
            <a:ext cx="10058400" cy="954107"/>
          </a:xfrm>
          <a:prstGeom prst="rect">
            <a:avLst/>
          </a:prstGeom>
          <a:solidFill>
            <a:schemeClr val="accent5"/>
          </a:solidFill>
        </p:spPr>
        <p:txBody>
          <a:bodyPr wrap="square" rtlCol="0">
            <a:spAutoFit/>
          </a:bodyPr>
          <a:lstStyle/>
          <a:p>
            <a:r>
              <a:rPr lang="en-GB" sz="2800" dirty="0"/>
              <a:t>Med aroma </a:t>
            </a:r>
            <a:r>
              <a:rPr lang="en-GB" sz="2800" dirty="0" err="1"/>
              <a:t>mener</a:t>
            </a:r>
            <a:r>
              <a:rPr lang="en-GB" sz="2800" dirty="0"/>
              <a:t> vi </a:t>
            </a:r>
            <a:r>
              <a:rPr lang="en-GB" sz="2800" dirty="0" err="1"/>
              <a:t>oftest</a:t>
            </a:r>
            <a:r>
              <a:rPr lang="en-GB" sz="2800" dirty="0"/>
              <a:t> </a:t>
            </a:r>
            <a:r>
              <a:rPr lang="en-GB" sz="2800" dirty="0" err="1"/>
              <a:t>det</a:t>
            </a:r>
            <a:r>
              <a:rPr lang="en-GB" sz="2800" dirty="0"/>
              <a:t> </a:t>
            </a:r>
            <a:r>
              <a:rPr lang="en-GB" sz="2800" dirty="0" err="1"/>
              <a:t>som</a:t>
            </a:r>
            <a:r>
              <a:rPr lang="en-GB" sz="2800" dirty="0"/>
              <a:t> </a:t>
            </a:r>
            <a:r>
              <a:rPr lang="en-GB" sz="2800" dirty="0" err="1"/>
              <a:t>på</a:t>
            </a:r>
            <a:r>
              <a:rPr lang="en-GB" sz="2800" dirty="0"/>
              <a:t> </a:t>
            </a:r>
            <a:r>
              <a:rPr lang="en-GB" sz="2800" dirty="0" err="1"/>
              <a:t>engelsk</a:t>
            </a:r>
            <a:r>
              <a:rPr lang="en-GB" sz="2800" dirty="0"/>
              <a:t> </a:t>
            </a:r>
            <a:r>
              <a:rPr lang="en-GB" sz="2800" dirty="0" err="1"/>
              <a:t>heter</a:t>
            </a:r>
            <a:r>
              <a:rPr lang="en-GB" sz="2800" dirty="0"/>
              <a:t> “flavour”; </a:t>
            </a:r>
            <a:br>
              <a:rPr lang="en-GB" sz="2800" dirty="0"/>
            </a:br>
            <a:r>
              <a:rPr lang="en-GB" sz="2800" dirty="0"/>
              <a:t>den </a:t>
            </a:r>
            <a:r>
              <a:rPr lang="en-GB" sz="2800" dirty="0" err="1"/>
              <a:t>smaksopplevelsen</a:t>
            </a:r>
            <a:r>
              <a:rPr lang="en-GB" sz="2800" dirty="0"/>
              <a:t> man </a:t>
            </a:r>
            <a:r>
              <a:rPr lang="en-GB" sz="2800" dirty="0" err="1"/>
              <a:t>får</a:t>
            </a:r>
            <a:r>
              <a:rPr lang="en-GB" sz="2800" dirty="0"/>
              <a:t> </a:t>
            </a:r>
            <a:r>
              <a:rPr lang="en-GB" sz="2800" dirty="0" err="1"/>
              <a:t>når</a:t>
            </a:r>
            <a:r>
              <a:rPr lang="en-GB" sz="2800" dirty="0"/>
              <a:t> </a:t>
            </a:r>
            <a:r>
              <a:rPr lang="en-GB" sz="2800" dirty="0" err="1"/>
              <a:t>får</a:t>
            </a:r>
            <a:r>
              <a:rPr lang="en-GB" sz="2800" dirty="0"/>
              <a:t> </a:t>
            </a:r>
            <a:r>
              <a:rPr lang="en-GB" sz="2800" dirty="0" err="1"/>
              <a:t>ølet</a:t>
            </a:r>
            <a:r>
              <a:rPr lang="en-GB" sz="2800" dirty="0"/>
              <a:t> </a:t>
            </a:r>
            <a:r>
              <a:rPr lang="en-GB" sz="2800" dirty="0" err="1"/>
              <a:t>i</a:t>
            </a:r>
            <a:r>
              <a:rPr lang="en-GB" sz="2800" dirty="0"/>
              <a:t> </a:t>
            </a:r>
            <a:r>
              <a:rPr lang="en-GB" sz="2800" dirty="0" err="1"/>
              <a:t>munnnen</a:t>
            </a:r>
            <a:r>
              <a:rPr lang="en-GB" sz="2800" dirty="0"/>
              <a:t>. </a:t>
            </a:r>
          </a:p>
        </p:txBody>
      </p:sp>
    </p:spTree>
    <p:extLst>
      <p:ext uri="{BB962C8B-B14F-4D97-AF65-F5344CB8AC3E}">
        <p14:creationId xmlns:p14="http://schemas.microsoft.com/office/powerpoint/2010/main" val="310695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err="1"/>
              <a:t>Først</a:t>
            </a:r>
            <a:r>
              <a:rPr lang="en-GB" dirty="0"/>
              <a:t> </a:t>
            </a:r>
            <a:r>
              <a:rPr lang="en-GB" dirty="0" err="1"/>
              <a:t>litt</a:t>
            </a:r>
            <a:r>
              <a:rPr lang="en-GB" dirty="0"/>
              <a:t> </a:t>
            </a:r>
            <a:r>
              <a:rPr lang="en-GB" dirty="0" err="1"/>
              <a:t>logistikk</a:t>
            </a:r>
            <a:endParaRPr lang="en-GB" dirty="0"/>
          </a:p>
        </p:txBody>
      </p:sp>
      <p:sp>
        <p:nvSpPr>
          <p:cNvPr id="10" name="Content Placeholder 9"/>
          <p:cNvSpPr>
            <a:spLocks noGrp="1"/>
          </p:cNvSpPr>
          <p:nvPr>
            <p:ph idx="1"/>
          </p:nvPr>
        </p:nvSpPr>
        <p:spPr/>
        <p:txBody>
          <a:bodyPr>
            <a:normAutofit fontScale="92500" lnSpcReduction="20000"/>
          </a:bodyPr>
          <a:lstStyle/>
          <a:p>
            <a:pPr>
              <a:buFont typeface="Wingdings" panose="05000000000000000000" pitchFamily="2" charset="2"/>
              <a:buChar char="§"/>
            </a:pPr>
            <a:r>
              <a:rPr lang="nb-NO" dirty="0"/>
              <a:t>Ha nok øl (av </a:t>
            </a:r>
            <a:r>
              <a:rPr lang="nb-NO" dirty="0" err="1"/>
              <a:t>evt</a:t>
            </a:r>
            <a:r>
              <a:rPr lang="nb-NO" dirty="0"/>
              <a:t> en gitt type)</a:t>
            </a:r>
          </a:p>
          <a:p>
            <a:pPr>
              <a:buFont typeface="Wingdings" panose="05000000000000000000" pitchFamily="2" charset="2"/>
              <a:buChar char="§"/>
            </a:pPr>
            <a:r>
              <a:rPr lang="nb-NO" dirty="0"/>
              <a:t>Bestem rekkefølge</a:t>
            </a:r>
          </a:p>
          <a:p>
            <a:pPr>
              <a:buFont typeface="Wingdings" panose="05000000000000000000" pitchFamily="2" charset="2"/>
              <a:buChar char="§"/>
            </a:pPr>
            <a:r>
              <a:rPr lang="nb-NO" dirty="0"/>
              <a:t>Ølet må være riktig temperert</a:t>
            </a:r>
          </a:p>
          <a:p>
            <a:pPr>
              <a:buFont typeface="Wingdings" panose="05000000000000000000" pitchFamily="2" charset="2"/>
              <a:buChar char="§"/>
            </a:pPr>
            <a:r>
              <a:rPr lang="nb-NO" dirty="0"/>
              <a:t>Bunnfall må ha falt til ro</a:t>
            </a:r>
          </a:p>
          <a:p>
            <a:pPr>
              <a:buFont typeface="Wingdings" panose="05000000000000000000" pitchFamily="2" charset="2"/>
              <a:buChar char="§"/>
            </a:pPr>
            <a:r>
              <a:rPr lang="nb-NO" dirty="0"/>
              <a:t>Glass med tulipanform</a:t>
            </a:r>
          </a:p>
          <a:p>
            <a:pPr>
              <a:buFont typeface="Wingdings" panose="05000000000000000000" pitchFamily="2" charset="2"/>
              <a:buChar char="§"/>
            </a:pPr>
            <a:r>
              <a:rPr lang="nb-NO" dirty="0"/>
              <a:t>Noe å skrive på</a:t>
            </a:r>
          </a:p>
          <a:p>
            <a:pPr>
              <a:buFont typeface="Wingdings" panose="05000000000000000000" pitchFamily="2" charset="2"/>
              <a:buChar char="§"/>
            </a:pPr>
            <a:r>
              <a:rPr lang="nb-NO" dirty="0"/>
              <a:t>Et smakehjul kan være kjekt</a:t>
            </a:r>
          </a:p>
          <a:p>
            <a:pPr>
              <a:buFont typeface="Wingdings" panose="05000000000000000000" pitchFamily="2" charset="2"/>
              <a:buChar char="§"/>
            </a:pPr>
            <a:r>
              <a:rPr lang="nb-NO" dirty="0" err="1"/>
              <a:t>Kapeinskjeks</a:t>
            </a:r>
            <a:r>
              <a:rPr lang="nb-NO" dirty="0"/>
              <a:t>, tørkepapir, flaskeåpner</a:t>
            </a:r>
          </a:p>
          <a:p>
            <a:endParaRPr lang="en-GB" dirty="0"/>
          </a:p>
        </p:txBody>
      </p:sp>
      <p:sp>
        <p:nvSpPr>
          <p:cNvPr id="7" name="Footer Placeholder 6"/>
          <p:cNvSpPr>
            <a:spLocks noGrp="1"/>
          </p:cNvSpPr>
          <p:nvPr>
            <p:ph type="ftr" sz="quarter" idx="11"/>
          </p:nvPr>
        </p:nvSpPr>
        <p:spPr/>
        <p:txBody>
          <a:bodyPr/>
          <a:lstStyle/>
          <a:p>
            <a:r>
              <a:rPr lang="nb-NO"/>
              <a:t>Usmaker i øl</a:t>
            </a:r>
          </a:p>
        </p:txBody>
      </p:sp>
      <p:sp>
        <p:nvSpPr>
          <p:cNvPr id="8" name="Slide Number Placeholder 7"/>
          <p:cNvSpPr>
            <a:spLocks noGrp="1"/>
          </p:cNvSpPr>
          <p:nvPr>
            <p:ph type="sldNum" sz="quarter" idx="12"/>
          </p:nvPr>
        </p:nvSpPr>
        <p:spPr/>
        <p:txBody>
          <a:bodyPr/>
          <a:lstStyle/>
          <a:p>
            <a:fld id="{B9A2C946-3384-4CAE-AE5C-A030CF8CBF46}" type="slidenum">
              <a:rPr lang="nb-NO" smtClean="0"/>
              <a:t>4</a:t>
            </a:fld>
            <a:endParaRPr lang="nb-NO"/>
          </a:p>
        </p:txBody>
      </p:sp>
      <p:pic>
        <p:nvPicPr>
          <p:cNvPr id="11" name="Picture 10"/>
          <p:cNvPicPr>
            <a:picLocks noChangeAspect="1"/>
          </p:cNvPicPr>
          <p:nvPr/>
        </p:nvPicPr>
        <p:blipFill>
          <a:blip r:embed="rId2"/>
          <a:stretch>
            <a:fillRect/>
          </a:stretch>
        </p:blipFill>
        <p:spPr>
          <a:xfrm>
            <a:off x="7008282" y="1959429"/>
            <a:ext cx="3840628" cy="3795970"/>
          </a:xfrm>
          <a:prstGeom prst="rect">
            <a:avLst/>
          </a:prstGeom>
        </p:spPr>
      </p:pic>
      <p:sp>
        <p:nvSpPr>
          <p:cNvPr id="12" name="TextBox 11"/>
          <p:cNvSpPr txBox="1"/>
          <p:nvPr/>
        </p:nvSpPr>
        <p:spPr>
          <a:xfrm>
            <a:off x="7970748" y="5624594"/>
            <a:ext cx="2188420" cy="261610"/>
          </a:xfrm>
          <a:prstGeom prst="rect">
            <a:avLst/>
          </a:prstGeom>
          <a:noFill/>
        </p:spPr>
        <p:txBody>
          <a:bodyPr wrap="none" rtlCol="0">
            <a:spAutoFit/>
          </a:bodyPr>
          <a:lstStyle/>
          <a:p>
            <a:r>
              <a:rPr lang="en-GB" sz="1100" dirty="0"/>
              <a:t>http://www.beerflavorwheel.com/</a:t>
            </a:r>
          </a:p>
        </p:txBody>
      </p:sp>
    </p:spTree>
    <p:extLst>
      <p:ext uri="{BB962C8B-B14F-4D97-AF65-F5344CB8AC3E}">
        <p14:creationId xmlns:p14="http://schemas.microsoft.com/office/powerpoint/2010/main" val="71904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Hvordan smake øl</a:t>
            </a:r>
            <a:endParaRPr lang="en-GB" dirty="0"/>
          </a:p>
        </p:txBody>
      </p:sp>
      <p:sp>
        <p:nvSpPr>
          <p:cNvPr id="3" name="Content Placeholder 2"/>
          <p:cNvSpPr>
            <a:spLocks noGrp="1"/>
          </p:cNvSpPr>
          <p:nvPr>
            <p:ph idx="1"/>
          </p:nvPr>
        </p:nvSpPr>
        <p:spPr>
          <a:xfrm>
            <a:off x="1097280" y="1882309"/>
            <a:ext cx="5212080" cy="4440431"/>
          </a:xfrm>
        </p:spPr>
        <p:txBody>
          <a:bodyPr>
            <a:normAutofit fontScale="92500" lnSpcReduction="20000"/>
          </a:bodyPr>
          <a:lstStyle/>
          <a:p>
            <a:pPr>
              <a:buFont typeface="Wingdings" panose="05000000000000000000" pitchFamily="2" charset="2"/>
              <a:buChar char="§"/>
            </a:pPr>
            <a:r>
              <a:rPr lang="nb-NO" dirty="0"/>
              <a:t>Se på flasken</a:t>
            </a:r>
          </a:p>
          <a:p>
            <a:pPr>
              <a:buFont typeface="Wingdings" panose="05000000000000000000" pitchFamily="2" charset="2"/>
              <a:buChar char="§"/>
            </a:pPr>
            <a:r>
              <a:rPr lang="nb-NO" dirty="0"/>
              <a:t>Åpne flasken, skjenk midt i glasset</a:t>
            </a:r>
          </a:p>
          <a:p>
            <a:pPr>
              <a:buFont typeface="Wingdings" panose="05000000000000000000" pitchFamily="2" charset="2"/>
              <a:buChar char="§"/>
            </a:pPr>
            <a:r>
              <a:rPr lang="nb-NO" dirty="0"/>
              <a:t>Lukt på innholdet i glasset</a:t>
            </a:r>
          </a:p>
          <a:p>
            <a:pPr>
              <a:buFont typeface="Wingdings" panose="05000000000000000000" pitchFamily="2" charset="2"/>
              <a:buChar char="§"/>
            </a:pPr>
            <a:r>
              <a:rPr lang="nb-NO" dirty="0"/>
              <a:t>Smak på ølet</a:t>
            </a:r>
          </a:p>
          <a:p>
            <a:pPr>
              <a:buFont typeface="Wingdings" panose="05000000000000000000" pitchFamily="2" charset="2"/>
              <a:buChar char="§"/>
            </a:pPr>
            <a:r>
              <a:rPr lang="nb-NO" dirty="0"/>
              <a:t>Gjenta</a:t>
            </a:r>
          </a:p>
          <a:p>
            <a:pPr>
              <a:buFont typeface="Wingdings" panose="05000000000000000000" pitchFamily="2" charset="2"/>
              <a:buChar char="§"/>
            </a:pPr>
            <a:r>
              <a:rPr lang="nb-NO" dirty="0"/>
              <a:t>Vurder ølet, hva var det for noe?</a:t>
            </a:r>
          </a:p>
          <a:p>
            <a:pPr>
              <a:buFont typeface="Wingdings" panose="05000000000000000000" pitchFamily="2" charset="2"/>
              <a:buChar char="§"/>
            </a:pPr>
            <a:r>
              <a:rPr lang="en-US" dirty="0" err="1"/>
              <a:t>Prøv</a:t>
            </a:r>
            <a:r>
              <a:rPr lang="en-US" dirty="0"/>
              <a:t> å </a:t>
            </a:r>
            <a:r>
              <a:rPr lang="en-US" dirty="0" err="1"/>
              <a:t>skrive</a:t>
            </a:r>
            <a:r>
              <a:rPr lang="en-US" dirty="0"/>
              <a:t> </a:t>
            </a:r>
            <a:r>
              <a:rPr lang="en-US" dirty="0" err="1"/>
              <a:t>ned</a:t>
            </a:r>
            <a:r>
              <a:rPr lang="en-US" dirty="0"/>
              <a:t> </a:t>
            </a:r>
            <a:r>
              <a:rPr lang="en-US" dirty="0" err="1"/>
              <a:t>hva</a:t>
            </a:r>
            <a:r>
              <a:rPr lang="en-US" dirty="0"/>
              <a:t> </a:t>
            </a:r>
            <a:r>
              <a:rPr lang="en-US" dirty="0" err="1"/>
              <a:t>ølet</a:t>
            </a:r>
            <a:r>
              <a:rPr lang="en-US" dirty="0"/>
              <a:t> </a:t>
            </a:r>
            <a:r>
              <a:rPr lang="en-US" dirty="0" err="1"/>
              <a:t>smaker</a:t>
            </a:r>
            <a:r>
              <a:rPr lang="en-US" dirty="0"/>
              <a:t> </a:t>
            </a:r>
            <a:r>
              <a:rPr lang="en-US" dirty="0" err="1"/>
              <a:t>og</a:t>
            </a:r>
            <a:r>
              <a:rPr lang="en-US" dirty="0"/>
              <a:t> </a:t>
            </a:r>
            <a:r>
              <a:rPr lang="en-US" dirty="0" err="1"/>
              <a:t>lukter</a:t>
            </a:r>
            <a:r>
              <a:rPr lang="en-US" dirty="0"/>
              <a:t>!</a:t>
            </a:r>
            <a:endParaRPr lang="nb-NO" dirty="0"/>
          </a:p>
        </p:txBody>
      </p:sp>
      <p:sp>
        <p:nvSpPr>
          <p:cNvPr id="4" name="Footer Placeholder 3"/>
          <p:cNvSpPr>
            <a:spLocks noGrp="1"/>
          </p:cNvSpPr>
          <p:nvPr>
            <p:ph type="ftr" sz="quarter" idx="11"/>
          </p:nvPr>
        </p:nvSpPr>
        <p:spPr/>
        <p:txBody>
          <a:bodyPr/>
          <a:lstStyle/>
          <a:p>
            <a:r>
              <a:rPr lang="nb-NO"/>
              <a:t>Usmaker i øl</a:t>
            </a:r>
          </a:p>
        </p:txBody>
      </p:sp>
      <p:sp>
        <p:nvSpPr>
          <p:cNvPr id="5" name="Slide Number Placeholder 4"/>
          <p:cNvSpPr>
            <a:spLocks noGrp="1"/>
          </p:cNvSpPr>
          <p:nvPr>
            <p:ph type="sldNum" sz="quarter" idx="12"/>
          </p:nvPr>
        </p:nvSpPr>
        <p:spPr/>
        <p:txBody>
          <a:bodyPr/>
          <a:lstStyle/>
          <a:p>
            <a:fld id="{B9A2C946-3384-4CAE-AE5C-A030CF8CBF46}" type="slidenum">
              <a:rPr lang="nb-NO" smtClean="0"/>
              <a:t>5</a:t>
            </a:fld>
            <a:endParaRPr lang="nb-NO"/>
          </a:p>
        </p:txBody>
      </p:sp>
      <p:pic>
        <p:nvPicPr>
          <p:cNvPr id="7" name="Picture 6"/>
          <p:cNvPicPr>
            <a:picLocks noChangeAspect="1"/>
          </p:cNvPicPr>
          <p:nvPr/>
        </p:nvPicPr>
        <p:blipFill>
          <a:blip r:embed="rId2"/>
          <a:stretch>
            <a:fillRect/>
          </a:stretch>
        </p:blipFill>
        <p:spPr>
          <a:xfrm>
            <a:off x="6735463" y="2693672"/>
            <a:ext cx="4420217" cy="2400635"/>
          </a:xfrm>
          <a:prstGeom prst="rect">
            <a:avLst/>
          </a:prstGeom>
        </p:spPr>
      </p:pic>
    </p:spTree>
    <p:extLst>
      <p:ext uri="{BB962C8B-B14F-4D97-AF65-F5344CB8AC3E}">
        <p14:creationId xmlns:p14="http://schemas.microsoft.com/office/powerpoint/2010/main" val="116459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Øltypedefinisjoner?</a:t>
            </a:r>
            <a:endParaRPr lang="en-GB"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nb-NO" sz="2800" dirty="0"/>
              <a:t>Brukes av </a:t>
            </a:r>
            <a:r>
              <a:rPr lang="nb-NO" sz="2800" dirty="0" err="1"/>
              <a:t>øldommere</a:t>
            </a:r>
            <a:r>
              <a:rPr lang="nb-NO" sz="2800" dirty="0"/>
              <a:t> for å kunne vurdere øl </a:t>
            </a:r>
            <a:br>
              <a:rPr lang="nb-NO" sz="2800" dirty="0"/>
            </a:br>
            <a:r>
              <a:rPr lang="nb-NO" sz="2800" dirty="0"/>
              <a:t>mot hverandre</a:t>
            </a:r>
          </a:p>
          <a:p>
            <a:pPr lvl="1" indent="-91440">
              <a:buFont typeface="Wingdings" panose="05000000000000000000" pitchFamily="2" charset="2"/>
              <a:buChar char="§"/>
            </a:pPr>
            <a:r>
              <a:rPr lang="nb-NO" sz="2400" dirty="0"/>
              <a:t>Sier noe om «ramme» for hvor søtt, hvor bittert</a:t>
            </a:r>
          </a:p>
          <a:p>
            <a:pPr lvl="1">
              <a:buFont typeface="Wingdings" panose="05000000000000000000" pitchFamily="2" charset="2"/>
              <a:buChar char="§"/>
            </a:pPr>
            <a:r>
              <a:rPr lang="nb-NO" sz="2400" dirty="0"/>
              <a:t>Eksempelvis: BJCP, </a:t>
            </a:r>
            <a:r>
              <a:rPr lang="nb-NO" sz="2400" dirty="0" err="1"/>
              <a:t>Norbrygg</a:t>
            </a:r>
            <a:endParaRPr lang="nb-NO" sz="2400" dirty="0"/>
          </a:p>
          <a:p>
            <a:pPr>
              <a:buFont typeface="Wingdings" panose="05000000000000000000" pitchFamily="2" charset="2"/>
              <a:buChar char="§"/>
            </a:pPr>
            <a:r>
              <a:rPr lang="nb-NO" sz="2800" dirty="0"/>
              <a:t>OG/FG: Sukkermengde før og etter gjæring</a:t>
            </a:r>
          </a:p>
          <a:p>
            <a:pPr>
              <a:buFont typeface="Wingdings" panose="05000000000000000000" pitchFamily="2" charset="2"/>
              <a:buChar char="§"/>
            </a:pPr>
            <a:r>
              <a:rPr lang="nb-NO" sz="2800" dirty="0"/>
              <a:t>IBU: International </a:t>
            </a:r>
            <a:r>
              <a:rPr lang="nb-NO" sz="2800" dirty="0" err="1"/>
              <a:t>Bittering</a:t>
            </a:r>
            <a:r>
              <a:rPr lang="nb-NO" sz="2800" dirty="0"/>
              <a:t> Units. Teoretisk </a:t>
            </a:r>
            <a:br>
              <a:rPr lang="nb-NO" sz="2800" dirty="0"/>
            </a:br>
            <a:r>
              <a:rPr lang="nb-NO" sz="2800" dirty="0"/>
              <a:t>mengde oppløst alfasyre i ølet. Sier intet om </a:t>
            </a:r>
            <a:br>
              <a:rPr lang="nb-NO" sz="2800" dirty="0"/>
            </a:br>
            <a:r>
              <a:rPr lang="nb-NO" sz="2800" dirty="0"/>
              <a:t>smak eller aroma.</a:t>
            </a:r>
          </a:p>
          <a:p>
            <a:pPr>
              <a:buFont typeface="Wingdings" panose="05000000000000000000" pitchFamily="2" charset="2"/>
              <a:buChar char="§"/>
            </a:pPr>
            <a:r>
              <a:rPr lang="nb-NO" sz="2800" dirty="0"/>
              <a:t>EBC: Fargeskala, fra </a:t>
            </a:r>
            <a:r>
              <a:rPr lang="nb-NO" sz="2800" dirty="0" err="1"/>
              <a:t>halmgul</a:t>
            </a:r>
            <a:r>
              <a:rPr lang="nb-NO" sz="2800" dirty="0"/>
              <a:t> via rødbrun </a:t>
            </a:r>
            <a:br>
              <a:rPr lang="nb-NO" sz="2800" dirty="0"/>
            </a:br>
            <a:r>
              <a:rPr lang="nb-NO" sz="2800" dirty="0"/>
              <a:t>til svart</a:t>
            </a:r>
          </a:p>
          <a:p>
            <a:endParaRPr lang="en-GB" dirty="0"/>
          </a:p>
        </p:txBody>
      </p:sp>
      <p:sp>
        <p:nvSpPr>
          <p:cNvPr id="4" name="Footer Placeholder 3"/>
          <p:cNvSpPr>
            <a:spLocks noGrp="1"/>
          </p:cNvSpPr>
          <p:nvPr>
            <p:ph type="ftr" sz="quarter" idx="11"/>
          </p:nvPr>
        </p:nvSpPr>
        <p:spPr/>
        <p:txBody>
          <a:bodyPr/>
          <a:lstStyle/>
          <a:p>
            <a:r>
              <a:rPr lang="nb-NO"/>
              <a:t>Usmaker i øl</a:t>
            </a:r>
          </a:p>
        </p:txBody>
      </p:sp>
      <p:sp>
        <p:nvSpPr>
          <p:cNvPr id="5" name="Slide Number Placeholder 4"/>
          <p:cNvSpPr>
            <a:spLocks noGrp="1"/>
          </p:cNvSpPr>
          <p:nvPr>
            <p:ph type="sldNum" sz="quarter" idx="12"/>
          </p:nvPr>
        </p:nvSpPr>
        <p:spPr/>
        <p:txBody>
          <a:bodyPr/>
          <a:lstStyle/>
          <a:p>
            <a:fld id="{B9A2C946-3384-4CAE-AE5C-A030CF8CBF46}" type="slidenum">
              <a:rPr lang="nb-NO" smtClean="0"/>
              <a:t>6</a:t>
            </a:fld>
            <a:endParaRPr lang="nb-NO"/>
          </a:p>
        </p:txBody>
      </p:sp>
      <p:pic>
        <p:nvPicPr>
          <p:cNvPr id="6" name="Picture 5"/>
          <p:cNvPicPr>
            <a:picLocks noChangeAspect="1"/>
          </p:cNvPicPr>
          <p:nvPr/>
        </p:nvPicPr>
        <p:blipFill>
          <a:blip r:embed="rId2"/>
          <a:stretch>
            <a:fillRect/>
          </a:stretch>
        </p:blipFill>
        <p:spPr>
          <a:xfrm>
            <a:off x="7478968" y="286603"/>
            <a:ext cx="4413606" cy="5998464"/>
          </a:xfrm>
          <a:prstGeom prst="rect">
            <a:avLst/>
          </a:prstGeom>
        </p:spPr>
      </p:pic>
    </p:spTree>
    <p:extLst>
      <p:ext uri="{BB962C8B-B14F-4D97-AF65-F5344CB8AC3E}">
        <p14:creationId xmlns:p14="http://schemas.microsoft.com/office/powerpoint/2010/main" val="412540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Malt</a:t>
            </a:r>
          </a:p>
        </p:txBody>
      </p:sp>
      <p:sp>
        <p:nvSpPr>
          <p:cNvPr id="7" name="Content Placeholder 6"/>
          <p:cNvSpPr>
            <a:spLocks noGrp="1"/>
          </p:cNvSpPr>
          <p:nvPr>
            <p:ph idx="1"/>
          </p:nvPr>
        </p:nvSpPr>
        <p:spPr/>
        <p:txBody>
          <a:bodyPr/>
          <a:lstStyle/>
          <a:p>
            <a:pPr>
              <a:buFont typeface="Wingdings" panose="05000000000000000000" pitchFamily="2" charset="2"/>
              <a:buChar char="§"/>
            </a:pPr>
            <a:r>
              <a:rPr lang="nb-NO" altLang="nb-NO" sz="2800" dirty="0"/>
              <a:t>«Alle» bruker ferdig </a:t>
            </a:r>
            <a:r>
              <a:rPr lang="nb-NO" altLang="nb-NO" sz="2800" dirty="0" err="1"/>
              <a:t>byggmalt</a:t>
            </a:r>
            <a:endParaRPr lang="nb-NO" altLang="nb-NO" sz="2800" dirty="0"/>
          </a:p>
          <a:p>
            <a:pPr>
              <a:buFont typeface="Wingdings" panose="05000000000000000000" pitchFamily="2" charset="2"/>
              <a:buChar char="§"/>
            </a:pPr>
            <a:r>
              <a:rPr lang="nb-NO" altLang="nb-NO" sz="2800" dirty="0"/>
              <a:t>2- og 6-radersbygg (maris otter)</a:t>
            </a:r>
          </a:p>
          <a:p>
            <a:pPr>
              <a:buFont typeface="Wingdings" panose="05000000000000000000" pitchFamily="2" charset="2"/>
              <a:buChar char="§"/>
            </a:pPr>
            <a:r>
              <a:rPr lang="nb-NO" altLang="nb-NO" sz="2800" dirty="0"/>
              <a:t>Malting</a:t>
            </a:r>
          </a:p>
          <a:p>
            <a:pPr lvl="1">
              <a:buFont typeface="Wingdings" panose="05000000000000000000" pitchFamily="2" charset="2"/>
              <a:buChar char="§"/>
            </a:pPr>
            <a:r>
              <a:rPr lang="nb-NO" altLang="nb-NO" sz="2600" dirty="0"/>
              <a:t>Kornet vaskes og spirer</a:t>
            </a:r>
          </a:p>
          <a:p>
            <a:pPr lvl="1">
              <a:buFont typeface="Wingdings" panose="05000000000000000000" pitchFamily="2" charset="2"/>
              <a:buChar char="§"/>
            </a:pPr>
            <a:r>
              <a:rPr lang="nb-NO" altLang="nb-NO" sz="2600" dirty="0"/>
              <a:t>Tørkes og renses</a:t>
            </a:r>
          </a:p>
          <a:p>
            <a:pPr lvl="1">
              <a:buFont typeface="Wingdings" panose="05000000000000000000" pitchFamily="2" charset="2"/>
              <a:buChar char="§"/>
            </a:pPr>
            <a:r>
              <a:rPr lang="nb-NO" altLang="nb-NO" sz="2600" dirty="0"/>
              <a:t>Ulik grad av </a:t>
            </a:r>
            <a:r>
              <a:rPr lang="nb-NO" altLang="nb-NO" sz="2600" dirty="0" err="1"/>
              <a:t>brenthet</a:t>
            </a:r>
            <a:r>
              <a:rPr lang="nb-NO" altLang="nb-NO" sz="2600" dirty="0"/>
              <a:t>, kan røkes, </a:t>
            </a:r>
            <a:r>
              <a:rPr lang="nb-NO" altLang="nb-NO" sz="2600" dirty="0" err="1"/>
              <a:t>etc</a:t>
            </a:r>
            <a:endParaRPr lang="nb-NO" altLang="nb-NO" sz="2600" dirty="0"/>
          </a:p>
          <a:p>
            <a:pPr>
              <a:buFont typeface="Wingdings" panose="05000000000000000000" pitchFamily="2" charset="2"/>
              <a:buChar char="§"/>
            </a:pPr>
            <a:r>
              <a:rPr lang="nb-NO" altLang="nb-NO" sz="2800" dirty="0"/>
              <a:t>Knuses (ikke for fint, da tetter det igjen siler, </a:t>
            </a:r>
            <a:r>
              <a:rPr lang="nb-NO" altLang="nb-NO" sz="2800" dirty="0" err="1"/>
              <a:t>etc</a:t>
            </a:r>
            <a:r>
              <a:rPr lang="nb-NO" altLang="nb-NO" sz="2800" dirty="0"/>
              <a:t>)</a:t>
            </a:r>
          </a:p>
          <a:p>
            <a:pPr>
              <a:buFont typeface="Wingdings" panose="05000000000000000000" pitchFamily="2" charset="2"/>
              <a:buChar char="§"/>
            </a:pPr>
            <a:r>
              <a:rPr lang="nb-NO" altLang="nb-NO" sz="2800" dirty="0"/>
              <a:t>Kan også bruke </a:t>
            </a:r>
            <a:r>
              <a:rPr lang="nb-NO" altLang="nb-NO" sz="2800" dirty="0" err="1"/>
              <a:t>umaltet</a:t>
            </a:r>
            <a:r>
              <a:rPr lang="nb-NO" altLang="nb-NO" sz="2800" dirty="0"/>
              <a:t> bygg, eller mais, ris, hvete, rug, havre, </a:t>
            </a:r>
            <a:r>
              <a:rPr lang="nb-NO" altLang="nb-NO" sz="2800" dirty="0" err="1"/>
              <a:t>etc</a:t>
            </a:r>
            <a:endParaRPr lang="nb-NO" altLang="nb-NO" sz="2800" dirty="0"/>
          </a:p>
        </p:txBody>
      </p:sp>
      <p:sp>
        <p:nvSpPr>
          <p:cNvPr id="8" name="Text Placeholder 7"/>
          <p:cNvSpPr>
            <a:spLocks noGrp="1"/>
          </p:cNvSpPr>
          <p:nvPr>
            <p:ph type="body" sz="half" idx="2"/>
          </p:nvPr>
        </p:nvSpPr>
        <p:spPr/>
        <p:txBody>
          <a:bodyPr/>
          <a:lstStyle/>
          <a:p>
            <a:endParaRPr lang="en-GB"/>
          </a:p>
        </p:txBody>
      </p:sp>
      <p:sp>
        <p:nvSpPr>
          <p:cNvPr id="4" name="Footer Placeholder 3"/>
          <p:cNvSpPr>
            <a:spLocks noGrp="1"/>
          </p:cNvSpPr>
          <p:nvPr>
            <p:ph type="ftr" sz="quarter" idx="11"/>
          </p:nvPr>
        </p:nvSpPr>
        <p:spPr/>
        <p:txBody>
          <a:bodyPr/>
          <a:lstStyle/>
          <a:p>
            <a:r>
              <a:rPr lang="nb-NO"/>
              <a:t>Usmaker i øl</a:t>
            </a:r>
          </a:p>
        </p:txBody>
      </p:sp>
      <p:sp>
        <p:nvSpPr>
          <p:cNvPr id="5" name="Slide Number Placeholder 4"/>
          <p:cNvSpPr>
            <a:spLocks noGrp="1"/>
          </p:cNvSpPr>
          <p:nvPr>
            <p:ph type="sldNum" sz="quarter" idx="12"/>
          </p:nvPr>
        </p:nvSpPr>
        <p:spPr/>
        <p:txBody>
          <a:bodyPr/>
          <a:lstStyle/>
          <a:p>
            <a:fld id="{B9A2C946-3384-4CAE-AE5C-A030CF8CBF46}" type="slidenum">
              <a:rPr lang="nb-NO" smtClean="0"/>
              <a:t>7</a:t>
            </a:fld>
            <a:endParaRPr lang="nb-NO"/>
          </a:p>
        </p:txBody>
      </p:sp>
      <p:pic>
        <p:nvPicPr>
          <p:cNvPr id="3" name="Picture 2"/>
          <p:cNvPicPr>
            <a:picLocks noChangeAspect="1"/>
          </p:cNvPicPr>
          <p:nvPr/>
        </p:nvPicPr>
        <p:blipFill>
          <a:blip r:embed="rId2"/>
          <a:stretch>
            <a:fillRect/>
          </a:stretch>
        </p:blipFill>
        <p:spPr>
          <a:xfrm>
            <a:off x="457200" y="2926080"/>
            <a:ext cx="3200847" cy="3200847"/>
          </a:xfrm>
          <a:prstGeom prst="rect">
            <a:avLst/>
          </a:prstGeom>
        </p:spPr>
      </p:pic>
    </p:spTree>
    <p:extLst>
      <p:ext uri="{BB962C8B-B14F-4D97-AF65-F5344CB8AC3E}">
        <p14:creationId xmlns:p14="http://schemas.microsoft.com/office/powerpoint/2010/main" val="347457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a:t>Ølsmaking</a:t>
            </a:r>
            <a:r>
              <a:rPr lang="en-GB" dirty="0"/>
              <a:t>: </a:t>
            </a:r>
            <a:r>
              <a:rPr lang="en-GB" dirty="0" err="1"/>
              <a:t>maltrikt</a:t>
            </a:r>
            <a:r>
              <a:rPr lang="en-GB" dirty="0"/>
              <a:t> </a:t>
            </a:r>
            <a:r>
              <a:rPr lang="en-GB" dirty="0" err="1"/>
              <a:t>øl</a:t>
            </a:r>
            <a:endParaRPr lang="en-GB" dirty="0"/>
          </a:p>
        </p:txBody>
      </p:sp>
      <p:sp>
        <p:nvSpPr>
          <p:cNvPr id="8" name="Text Placeholder 7"/>
          <p:cNvSpPr>
            <a:spLocks noGrp="1"/>
          </p:cNvSpPr>
          <p:nvPr>
            <p:ph type="body" idx="1"/>
          </p:nvPr>
        </p:nvSpPr>
        <p:spPr/>
        <p:txBody>
          <a:bodyPr/>
          <a:lstStyle/>
          <a:p>
            <a:r>
              <a:rPr lang="en-GB" dirty="0" err="1"/>
              <a:t>Finner</a:t>
            </a:r>
            <a:r>
              <a:rPr lang="en-GB" dirty="0"/>
              <a:t> du </a:t>
            </a:r>
            <a:r>
              <a:rPr lang="en-GB" dirty="0" err="1"/>
              <a:t>det</a:t>
            </a:r>
            <a:r>
              <a:rPr lang="en-GB" dirty="0"/>
              <a:t> </a:t>
            </a:r>
            <a:r>
              <a:rPr lang="en-GB" dirty="0" err="1"/>
              <a:t>som</a:t>
            </a:r>
            <a:r>
              <a:rPr lang="en-GB" dirty="0"/>
              <a:t> </a:t>
            </a:r>
            <a:r>
              <a:rPr lang="en-GB" dirty="0" err="1"/>
              <a:t>er</a:t>
            </a:r>
            <a:r>
              <a:rPr lang="en-GB" dirty="0"/>
              <a:t> </a:t>
            </a:r>
            <a:r>
              <a:rPr lang="en-GB" dirty="0" err="1"/>
              <a:t>beskrevet</a:t>
            </a:r>
            <a:r>
              <a:rPr lang="en-GB" dirty="0"/>
              <a:t> I </a:t>
            </a:r>
            <a:r>
              <a:rPr lang="en-GB" dirty="0" err="1"/>
              <a:t>typedefinisjonene</a:t>
            </a:r>
            <a:r>
              <a:rPr lang="en-GB" dirty="0"/>
              <a:t>?</a:t>
            </a:r>
          </a:p>
        </p:txBody>
      </p:sp>
      <p:sp>
        <p:nvSpPr>
          <p:cNvPr id="5" name="Footer Placeholder 4"/>
          <p:cNvSpPr>
            <a:spLocks noGrp="1"/>
          </p:cNvSpPr>
          <p:nvPr>
            <p:ph type="ftr" sz="quarter" idx="11"/>
          </p:nvPr>
        </p:nvSpPr>
        <p:spPr/>
        <p:txBody>
          <a:bodyPr/>
          <a:lstStyle/>
          <a:p>
            <a:r>
              <a:rPr lang="nb-NO"/>
              <a:t>Usmaker i øl</a:t>
            </a:r>
          </a:p>
        </p:txBody>
      </p:sp>
      <p:sp>
        <p:nvSpPr>
          <p:cNvPr id="6" name="Slide Number Placeholder 5"/>
          <p:cNvSpPr>
            <a:spLocks noGrp="1"/>
          </p:cNvSpPr>
          <p:nvPr>
            <p:ph type="sldNum" sz="quarter" idx="12"/>
          </p:nvPr>
        </p:nvSpPr>
        <p:spPr/>
        <p:txBody>
          <a:bodyPr/>
          <a:lstStyle/>
          <a:p>
            <a:fld id="{B9A2C946-3384-4CAE-AE5C-A030CF8CBF46}" type="slidenum">
              <a:rPr lang="nb-NO" smtClean="0"/>
              <a:t>8</a:t>
            </a:fld>
            <a:endParaRPr lang="nb-NO"/>
          </a:p>
        </p:txBody>
      </p:sp>
    </p:spTree>
    <p:extLst>
      <p:ext uri="{BB962C8B-B14F-4D97-AF65-F5344CB8AC3E}">
        <p14:creationId xmlns:p14="http://schemas.microsoft.com/office/powerpoint/2010/main" val="318744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5A Engelsk Brown Ale</a:t>
            </a:r>
          </a:p>
        </p:txBody>
      </p:sp>
      <p:sp>
        <p:nvSpPr>
          <p:cNvPr id="3" name="Content Placeholder 2"/>
          <p:cNvSpPr>
            <a:spLocks noGrp="1"/>
          </p:cNvSpPr>
          <p:nvPr>
            <p:ph idx="1"/>
          </p:nvPr>
        </p:nvSpPr>
        <p:spPr/>
        <p:txBody>
          <a:bodyPr>
            <a:noAutofit/>
          </a:bodyPr>
          <a:lstStyle/>
          <a:p>
            <a:r>
              <a:rPr lang="nb-NO" sz="1900" b="1" dirty="0"/>
              <a:t>OG		FG		vol%	IBU	EBC</a:t>
            </a:r>
            <a:br>
              <a:rPr lang="nb-NO" sz="1900" dirty="0"/>
            </a:br>
            <a:r>
              <a:rPr lang="nb-NO" sz="1900" b="1" dirty="0"/>
              <a:t>1040-1050	1008-1014	4,1-5,2	15-25	35-50</a:t>
            </a:r>
            <a:br>
              <a:rPr lang="nb-NO" sz="1900" b="1" dirty="0"/>
            </a:br>
            <a:br>
              <a:rPr lang="nb-NO" sz="1900" dirty="0"/>
            </a:br>
            <a:r>
              <a:rPr lang="nb-NO" sz="1900" dirty="0"/>
              <a:t>Øltypen dekker den </a:t>
            </a:r>
            <a:r>
              <a:rPr lang="nb-NO" sz="1900" dirty="0" err="1"/>
              <a:t>nordengelske</a:t>
            </a:r>
            <a:r>
              <a:rPr lang="nb-NO" sz="1900" dirty="0"/>
              <a:t> </a:t>
            </a:r>
            <a:r>
              <a:rPr lang="nb-NO" sz="1900" dirty="0" err="1"/>
              <a:t>brown</a:t>
            </a:r>
            <a:r>
              <a:rPr lang="nb-NO" sz="1900" dirty="0"/>
              <a:t> ale-type, som er lysere og mindre søt enn den historiske sørengelske typen.</a:t>
            </a:r>
          </a:p>
          <a:p>
            <a:r>
              <a:rPr lang="nb-NO" sz="1900" b="1" dirty="0"/>
              <a:t>Aroma: </a:t>
            </a:r>
            <a:r>
              <a:rPr lang="nb-NO" sz="1900" dirty="0"/>
              <a:t>Middels til kraftig maltaroma, med karakter av karamell og </a:t>
            </a:r>
            <a:r>
              <a:rPr lang="nb-NO" sz="1900" dirty="0" err="1"/>
              <a:t>toffee</a:t>
            </a:r>
            <a:r>
              <a:rPr lang="nb-NO" sz="1900" dirty="0"/>
              <a:t>. Svakt til middels nivå av </a:t>
            </a:r>
            <a:r>
              <a:rPr lang="nb-NO" sz="1900" dirty="0" err="1"/>
              <a:t>fruktester</a:t>
            </a:r>
            <a:r>
              <a:rPr lang="nb-NO" sz="1900" dirty="0"/>
              <a:t>. Fra fraværende til svakt nivå av </a:t>
            </a:r>
            <a:r>
              <a:rPr lang="nb-NO" sz="1900" dirty="0" err="1"/>
              <a:t>diacetyl</a:t>
            </a:r>
            <a:r>
              <a:rPr lang="nb-NO" sz="1900" dirty="0"/>
              <a:t>.</a:t>
            </a:r>
          </a:p>
          <a:p>
            <a:r>
              <a:rPr lang="nb-NO" sz="1900" b="1" dirty="0"/>
              <a:t>Utseende: </a:t>
            </a:r>
            <a:r>
              <a:rPr lang="nb-NO" sz="1900" dirty="0"/>
              <a:t>Mørk kobberfarget til rødbrun. Klar til lett tåkete.</a:t>
            </a:r>
          </a:p>
          <a:p>
            <a:r>
              <a:rPr lang="nb-NO" sz="1900" b="1" dirty="0"/>
              <a:t>Smak: </a:t>
            </a:r>
            <a:r>
              <a:rPr lang="nb-NO" sz="1900" dirty="0"/>
              <a:t>Middels til kraftig maltsmak, med karakter av karamell og </a:t>
            </a:r>
            <a:r>
              <a:rPr lang="nb-NO" sz="1900" dirty="0" err="1"/>
              <a:t>toffee</a:t>
            </a:r>
            <a:r>
              <a:rPr lang="nb-NO" sz="1900" dirty="0"/>
              <a:t>. En svak note av ristet brød kan forekomme. Svak til middels bitterhet, uten smak av humlen.</a:t>
            </a:r>
          </a:p>
          <a:p>
            <a:r>
              <a:rPr lang="nb-NO" sz="1900" b="1" dirty="0"/>
              <a:t>Kropp: </a:t>
            </a:r>
            <a:r>
              <a:rPr lang="nb-NO" sz="1900" dirty="0"/>
              <a:t>Svak til medium kropp, middels kullsyreinnhold.</a:t>
            </a:r>
          </a:p>
          <a:p>
            <a:r>
              <a:rPr lang="nb-NO" sz="1900" b="1" dirty="0"/>
              <a:t>Eksempler: </a:t>
            </a:r>
            <a:r>
              <a:rPr lang="nb-NO" sz="1900" dirty="0"/>
              <a:t>Hansa Waldemars Brown Ale, </a:t>
            </a:r>
            <a:r>
              <a:rPr lang="nb-NO" sz="1900" dirty="0" err="1"/>
              <a:t>Lervig</a:t>
            </a:r>
            <a:r>
              <a:rPr lang="nb-NO" sz="1900" dirty="0"/>
              <a:t> Betty Brown, Mack Ludwig Premium Brown Ale, Newcastle Brown Ale, Samuel </a:t>
            </a:r>
            <a:r>
              <a:rPr lang="nb-NO" sz="1900" dirty="0" err="1"/>
              <a:t>Smith’s</a:t>
            </a:r>
            <a:r>
              <a:rPr lang="nb-NO" sz="1900" dirty="0"/>
              <a:t> Nut Brown Ale.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922" y="350729"/>
            <a:ext cx="1932862" cy="1682895"/>
          </a:xfrm>
          <a:prstGeom prst="rect">
            <a:avLst/>
          </a:prstGeom>
        </p:spPr>
      </p:pic>
    </p:spTree>
    <p:extLst>
      <p:ext uri="{BB962C8B-B14F-4D97-AF65-F5344CB8AC3E}">
        <p14:creationId xmlns:p14="http://schemas.microsoft.com/office/powerpoint/2010/main" val="412866058"/>
      </p:ext>
    </p:extLst>
  </p:cSld>
  <p:clrMapOvr>
    <a:masterClrMapping/>
  </p:clrMapOvr>
  <p:transition spd="slow">
    <p:wipe/>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331</TotalTime>
  <Words>607</Words>
  <Application>Microsoft Office PowerPoint</Application>
  <PresentationFormat>Widescreen</PresentationFormat>
  <Paragraphs>166</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Calibri Light</vt:lpstr>
      <vt:lpstr>Wingdings</vt:lpstr>
      <vt:lpstr>Retrospect</vt:lpstr>
      <vt:lpstr>Ølsmaking</vt:lpstr>
      <vt:lpstr>Hvorfor smake på øl</vt:lpstr>
      <vt:lpstr>Smak eller aroma?</vt:lpstr>
      <vt:lpstr>Først litt logistikk</vt:lpstr>
      <vt:lpstr>Hvordan smake øl</vt:lpstr>
      <vt:lpstr>Øltypedefinisjoner?</vt:lpstr>
      <vt:lpstr>Malt</vt:lpstr>
      <vt:lpstr>Ølsmaking: maltrikt øl</vt:lpstr>
      <vt:lpstr>5A Engelsk Brown Ale</vt:lpstr>
      <vt:lpstr>8D Porter</vt:lpstr>
      <vt:lpstr>Humle</vt:lpstr>
      <vt:lpstr>Ølsmaking: humlerikt øl</vt:lpstr>
      <vt:lpstr>6B Amerikansk IPA</vt:lpstr>
      <vt:lpstr>Gjær</vt:lpstr>
      <vt:lpstr>Ølsmaking: gjærpreget øl</vt:lpstr>
      <vt:lpstr>7A Weissbier</vt:lpstr>
      <vt:lpstr>11B Mørk sterk belgisk ale</vt:lpstr>
      <vt:lpstr>Bakterier</vt:lpstr>
      <vt:lpstr>Ølsmaking: surøl</vt:lpstr>
      <vt:lpstr>12C Flamsk rød</vt:lpstr>
      <vt:lpstr>Forlag til smakinger</vt:lpstr>
      <vt:lpstr>Bli øldommer?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 Øyvind Arnesen</dc:creator>
  <cp:lastModifiedBy>Per Øyvind Arnesen</cp:lastModifiedBy>
  <cp:revision>54</cp:revision>
  <dcterms:created xsi:type="dcterms:W3CDTF">2014-02-09T13:07:23Z</dcterms:created>
  <dcterms:modified xsi:type="dcterms:W3CDTF">2016-11-06T19:38:18Z</dcterms:modified>
</cp:coreProperties>
</file>