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7"/>
  </p:notesMasterIdLst>
  <p:sldIdLst>
    <p:sldId id="299" r:id="rId2"/>
    <p:sldId id="300" r:id="rId3"/>
    <p:sldId id="301" r:id="rId4"/>
    <p:sldId id="302" r:id="rId5"/>
    <p:sldId id="303" r:id="rId6"/>
    <p:sldId id="304" r:id="rId7"/>
    <p:sldId id="259" r:id="rId8"/>
    <p:sldId id="284" r:id="rId9"/>
    <p:sldId id="285" r:id="rId10"/>
    <p:sldId id="286" r:id="rId11"/>
    <p:sldId id="287" r:id="rId12"/>
    <p:sldId id="315" r:id="rId13"/>
    <p:sldId id="305" r:id="rId14"/>
    <p:sldId id="306" r:id="rId15"/>
    <p:sldId id="307" r:id="rId16"/>
    <p:sldId id="308" r:id="rId17"/>
    <p:sldId id="311" r:id="rId18"/>
    <p:sldId id="309" r:id="rId19"/>
    <p:sldId id="317" r:id="rId20"/>
    <p:sldId id="316" r:id="rId21"/>
    <p:sldId id="310" r:id="rId22"/>
    <p:sldId id="312" r:id="rId23"/>
    <p:sldId id="288" r:id="rId24"/>
    <p:sldId id="313" r:id="rId25"/>
    <p:sldId id="314" r:id="rId26"/>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njJiHihd/eW1M6z9vK25h2ENf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89" autoAdjust="0"/>
  </p:normalViewPr>
  <p:slideViewPr>
    <p:cSldViewPr snapToGrid="0">
      <p:cViewPr varScale="1">
        <p:scale>
          <a:sx n="75" d="100"/>
          <a:sy n="75" d="100"/>
        </p:scale>
        <p:origin x="19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427" cy="513508"/>
          </a:xfrm>
          <a:prstGeom prst="rect">
            <a:avLst/>
          </a:prstGeom>
          <a:noFill/>
          <a:ln>
            <a:noFill/>
          </a:ln>
        </p:spPr>
        <p:txBody>
          <a:bodyPr spcFirstLastPara="1" wrap="square" lIns="99075" tIns="49525" rIns="99075" bIns="495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2" y="0"/>
            <a:ext cx="3078427" cy="513508"/>
          </a:xfrm>
          <a:prstGeom prst="rect">
            <a:avLst/>
          </a:prstGeom>
          <a:noFill/>
          <a:ln>
            <a:noFill/>
          </a:ln>
        </p:spPr>
        <p:txBody>
          <a:bodyPr spcFirstLastPara="1" wrap="square" lIns="99075" tIns="49525" rIns="99075" bIns="495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029879"/>
          </a:xfrm>
          <a:prstGeom prst="rect">
            <a:avLst/>
          </a:prstGeom>
          <a:noFill/>
          <a:ln>
            <a:noFill/>
          </a:ln>
        </p:spPr>
        <p:txBody>
          <a:bodyPr spcFirstLastPara="1" wrap="square" lIns="99075" tIns="49525" rIns="99075" bIns="495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7" cy="513507"/>
          </a:xfrm>
          <a:prstGeom prst="rect">
            <a:avLst/>
          </a:prstGeom>
          <a:noFill/>
          <a:ln>
            <a:noFill/>
          </a:ln>
        </p:spPr>
        <p:txBody>
          <a:bodyPr spcFirstLastPara="1" wrap="square" lIns="99075" tIns="49525" rIns="99075" bIns="495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marR="0" lvl="0" indent="0" algn="r" rtl="0">
              <a:spcBef>
                <a:spcPts val="0"/>
              </a:spcBef>
              <a:spcAft>
                <a:spcPts val="0"/>
              </a:spcAft>
              <a:buNone/>
            </a:pPr>
            <a:fld id="{00000000-1234-1234-1234-123412341234}" type="slidenum">
              <a:rPr lang="x-none"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05828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2</a:t>
            </a:fld>
            <a:endParaRPr lang="en-US" sz="1300" b="0" strike="noStrike" spc="-1">
              <a:latin typeface="Times New Roman"/>
            </a:endParaRPr>
          </a:p>
        </p:txBody>
      </p:sp>
    </p:spTree>
    <p:extLst>
      <p:ext uri="{BB962C8B-B14F-4D97-AF65-F5344CB8AC3E}">
        <p14:creationId xmlns:p14="http://schemas.microsoft.com/office/powerpoint/2010/main" val="3480383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11</a:t>
            </a:fld>
            <a:endParaRPr lang="en-US" sz="1300" b="0" strike="noStrike" spc="-1">
              <a:latin typeface="Times New Roman"/>
            </a:endParaRPr>
          </a:p>
        </p:txBody>
      </p:sp>
    </p:spTree>
    <p:extLst>
      <p:ext uri="{BB962C8B-B14F-4D97-AF65-F5344CB8AC3E}">
        <p14:creationId xmlns:p14="http://schemas.microsoft.com/office/powerpoint/2010/main" val="363146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12</a:t>
            </a:fld>
            <a:endParaRPr lang="en-US" sz="1300" b="0" strike="noStrike" spc="-1">
              <a:latin typeface="Times New Roman"/>
            </a:endParaRPr>
          </a:p>
        </p:txBody>
      </p:sp>
    </p:spTree>
    <p:extLst>
      <p:ext uri="{BB962C8B-B14F-4D97-AF65-F5344CB8AC3E}">
        <p14:creationId xmlns:p14="http://schemas.microsoft.com/office/powerpoint/2010/main" val="7935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13</a:t>
            </a:fld>
            <a:endParaRPr lang="en-US" sz="1300" b="0" strike="noStrike" spc="-1">
              <a:latin typeface="Times New Roman"/>
            </a:endParaRPr>
          </a:p>
        </p:txBody>
      </p:sp>
    </p:spTree>
    <p:extLst>
      <p:ext uri="{BB962C8B-B14F-4D97-AF65-F5344CB8AC3E}">
        <p14:creationId xmlns:p14="http://schemas.microsoft.com/office/powerpoint/2010/main" val="2706501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14</a:t>
            </a:fld>
            <a:endParaRPr lang="en-US" sz="1300" b="0" strike="noStrike" spc="-1">
              <a:latin typeface="Times New Roman"/>
            </a:endParaRPr>
          </a:p>
        </p:txBody>
      </p:sp>
    </p:spTree>
    <p:extLst>
      <p:ext uri="{BB962C8B-B14F-4D97-AF65-F5344CB8AC3E}">
        <p14:creationId xmlns:p14="http://schemas.microsoft.com/office/powerpoint/2010/main" val="2338275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dirty="0">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15</a:t>
            </a:fld>
            <a:endParaRPr lang="en-US" sz="1300" b="0" strike="noStrike" spc="-1">
              <a:latin typeface="Times New Roman"/>
            </a:endParaRPr>
          </a:p>
        </p:txBody>
      </p:sp>
    </p:spTree>
    <p:extLst>
      <p:ext uri="{BB962C8B-B14F-4D97-AF65-F5344CB8AC3E}">
        <p14:creationId xmlns:p14="http://schemas.microsoft.com/office/powerpoint/2010/main" val="2556389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16</a:t>
            </a:fld>
            <a:endParaRPr lang="en-US" sz="1300" b="0" strike="noStrike" spc="-1">
              <a:latin typeface="Times New Roman"/>
            </a:endParaRPr>
          </a:p>
        </p:txBody>
      </p:sp>
    </p:spTree>
    <p:extLst>
      <p:ext uri="{BB962C8B-B14F-4D97-AF65-F5344CB8AC3E}">
        <p14:creationId xmlns:p14="http://schemas.microsoft.com/office/powerpoint/2010/main" val="409067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17</a:t>
            </a:fld>
            <a:endParaRPr lang="en-US" sz="1300" b="0" strike="noStrike" spc="-1">
              <a:latin typeface="Times New Roman"/>
            </a:endParaRPr>
          </a:p>
        </p:txBody>
      </p:sp>
    </p:spTree>
    <p:extLst>
      <p:ext uri="{BB962C8B-B14F-4D97-AF65-F5344CB8AC3E}">
        <p14:creationId xmlns:p14="http://schemas.microsoft.com/office/powerpoint/2010/main" val="146092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18</a:t>
            </a:fld>
            <a:endParaRPr lang="en-US" sz="1300" b="0" strike="noStrike" spc="-1">
              <a:latin typeface="Times New Roman"/>
            </a:endParaRPr>
          </a:p>
        </p:txBody>
      </p:sp>
    </p:spTree>
    <p:extLst>
      <p:ext uri="{BB962C8B-B14F-4D97-AF65-F5344CB8AC3E}">
        <p14:creationId xmlns:p14="http://schemas.microsoft.com/office/powerpoint/2010/main" val="3721868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19</a:t>
            </a:fld>
            <a:endParaRPr lang="en-US" sz="1300" b="0" strike="noStrike" spc="-1">
              <a:latin typeface="Times New Roman"/>
            </a:endParaRPr>
          </a:p>
        </p:txBody>
      </p:sp>
    </p:spTree>
    <p:extLst>
      <p:ext uri="{BB962C8B-B14F-4D97-AF65-F5344CB8AC3E}">
        <p14:creationId xmlns:p14="http://schemas.microsoft.com/office/powerpoint/2010/main" val="734636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20</a:t>
            </a:fld>
            <a:endParaRPr lang="en-US" sz="1300" b="0" strike="noStrike" spc="-1">
              <a:latin typeface="Times New Roman"/>
            </a:endParaRPr>
          </a:p>
        </p:txBody>
      </p:sp>
    </p:spTree>
    <p:extLst>
      <p:ext uri="{BB962C8B-B14F-4D97-AF65-F5344CB8AC3E}">
        <p14:creationId xmlns:p14="http://schemas.microsoft.com/office/powerpoint/2010/main" val="126134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3</a:t>
            </a:fld>
            <a:endParaRPr lang="en-US" sz="1300" b="0" strike="noStrike" spc="-1">
              <a:latin typeface="Times New Roman"/>
            </a:endParaRPr>
          </a:p>
        </p:txBody>
      </p:sp>
    </p:spTree>
    <p:extLst>
      <p:ext uri="{BB962C8B-B14F-4D97-AF65-F5344CB8AC3E}">
        <p14:creationId xmlns:p14="http://schemas.microsoft.com/office/powerpoint/2010/main" val="2072438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dirty="0">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21</a:t>
            </a:fld>
            <a:endParaRPr lang="en-US" sz="1300" b="0" strike="noStrike" spc="-1">
              <a:latin typeface="Times New Roman"/>
            </a:endParaRPr>
          </a:p>
        </p:txBody>
      </p:sp>
    </p:spTree>
    <p:extLst>
      <p:ext uri="{BB962C8B-B14F-4D97-AF65-F5344CB8AC3E}">
        <p14:creationId xmlns:p14="http://schemas.microsoft.com/office/powerpoint/2010/main" val="3700352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22</a:t>
            </a:fld>
            <a:endParaRPr lang="en-US" sz="1300" b="0" strike="noStrike" spc="-1">
              <a:latin typeface="Times New Roman"/>
            </a:endParaRPr>
          </a:p>
        </p:txBody>
      </p:sp>
    </p:spTree>
    <p:extLst>
      <p:ext uri="{BB962C8B-B14F-4D97-AF65-F5344CB8AC3E}">
        <p14:creationId xmlns:p14="http://schemas.microsoft.com/office/powerpoint/2010/main" val="2334978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482600" y="1279525"/>
            <a:ext cx="6140450" cy="3454400"/>
          </a:xfrm>
          <a:prstGeom prst="rect">
            <a:avLst/>
          </a:prstGeom>
          <a:ln w="0">
            <a:noFill/>
          </a:ln>
        </p:spPr>
      </p:sp>
      <p:sp>
        <p:nvSpPr>
          <p:cNvPr id="295"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dirty="0">
              <a:latin typeface="Arial"/>
            </a:endParaRPr>
          </a:p>
        </p:txBody>
      </p:sp>
      <p:sp>
        <p:nvSpPr>
          <p:cNvPr id="296" name="PlaceHolder 3"/>
          <p:cNvSpPr>
            <a:spLocks noGrp="1"/>
          </p:cNvSpPr>
          <p:nvPr>
            <p:ph type="sldNum" idx="47"/>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0C0C1F49-159E-43EA-B5DD-2FFB308169DC}" type="slidenum">
              <a:rPr lang="x-none" sz="1300" b="0" strike="noStrike" spc="-1">
                <a:solidFill>
                  <a:srgbClr val="000000"/>
                </a:solidFill>
                <a:latin typeface="Calibri"/>
                <a:ea typeface="Calibri"/>
              </a:rPr>
              <a:t>23</a:t>
            </a:fld>
            <a:endParaRPr lang="en-US" sz="1300" b="0" strike="noStrike" spc="-1">
              <a:latin typeface="Times New Roman"/>
            </a:endParaRPr>
          </a:p>
        </p:txBody>
      </p:sp>
    </p:spTree>
    <p:extLst>
      <p:ext uri="{BB962C8B-B14F-4D97-AF65-F5344CB8AC3E}">
        <p14:creationId xmlns:p14="http://schemas.microsoft.com/office/powerpoint/2010/main" val="747858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482600" y="1279525"/>
            <a:ext cx="6140450" cy="3454400"/>
          </a:xfrm>
          <a:prstGeom prst="rect">
            <a:avLst/>
          </a:prstGeom>
          <a:ln w="0">
            <a:noFill/>
          </a:ln>
        </p:spPr>
      </p:sp>
      <p:sp>
        <p:nvSpPr>
          <p:cNvPr id="295"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dirty="0">
              <a:latin typeface="Arial"/>
            </a:endParaRPr>
          </a:p>
        </p:txBody>
      </p:sp>
      <p:sp>
        <p:nvSpPr>
          <p:cNvPr id="296" name="PlaceHolder 3"/>
          <p:cNvSpPr>
            <a:spLocks noGrp="1"/>
          </p:cNvSpPr>
          <p:nvPr>
            <p:ph type="sldNum" idx="47"/>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0C0C1F49-159E-43EA-B5DD-2FFB308169DC}" type="slidenum">
              <a:rPr lang="x-none" sz="1300" b="0" strike="noStrike" spc="-1">
                <a:solidFill>
                  <a:srgbClr val="000000"/>
                </a:solidFill>
                <a:latin typeface="Calibri"/>
                <a:ea typeface="Calibri"/>
              </a:rPr>
              <a:t>24</a:t>
            </a:fld>
            <a:endParaRPr lang="en-US" sz="1300" b="0" strike="noStrike" spc="-1">
              <a:latin typeface="Times New Roman"/>
            </a:endParaRPr>
          </a:p>
        </p:txBody>
      </p:sp>
    </p:spTree>
    <p:extLst>
      <p:ext uri="{BB962C8B-B14F-4D97-AF65-F5344CB8AC3E}">
        <p14:creationId xmlns:p14="http://schemas.microsoft.com/office/powerpoint/2010/main" val="1927231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482600" y="1279525"/>
            <a:ext cx="6140450" cy="3454400"/>
          </a:xfrm>
          <a:prstGeom prst="rect">
            <a:avLst/>
          </a:prstGeom>
          <a:ln w="0">
            <a:noFill/>
          </a:ln>
        </p:spPr>
      </p:sp>
      <p:sp>
        <p:nvSpPr>
          <p:cNvPr id="295"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dirty="0">
              <a:latin typeface="Arial"/>
            </a:endParaRPr>
          </a:p>
        </p:txBody>
      </p:sp>
      <p:sp>
        <p:nvSpPr>
          <p:cNvPr id="296" name="PlaceHolder 3"/>
          <p:cNvSpPr>
            <a:spLocks noGrp="1"/>
          </p:cNvSpPr>
          <p:nvPr>
            <p:ph type="sldNum" idx="47"/>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0C0C1F49-159E-43EA-B5DD-2FFB308169DC}" type="slidenum">
              <a:rPr lang="x-none" sz="1300" b="0" strike="noStrike" spc="-1">
                <a:solidFill>
                  <a:srgbClr val="000000"/>
                </a:solidFill>
                <a:latin typeface="Calibri"/>
                <a:ea typeface="Calibri"/>
              </a:rPr>
              <a:t>25</a:t>
            </a:fld>
            <a:endParaRPr lang="en-US" sz="1300" b="0" strike="noStrike" spc="-1">
              <a:latin typeface="Times New Roman"/>
            </a:endParaRPr>
          </a:p>
        </p:txBody>
      </p:sp>
    </p:spTree>
    <p:extLst>
      <p:ext uri="{BB962C8B-B14F-4D97-AF65-F5344CB8AC3E}">
        <p14:creationId xmlns:p14="http://schemas.microsoft.com/office/powerpoint/2010/main" val="164038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4</a:t>
            </a:fld>
            <a:endParaRPr lang="en-US" sz="1300" b="0" strike="noStrike" spc="-1">
              <a:latin typeface="Times New Roman"/>
            </a:endParaRPr>
          </a:p>
        </p:txBody>
      </p:sp>
    </p:spTree>
    <p:extLst>
      <p:ext uri="{BB962C8B-B14F-4D97-AF65-F5344CB8AC3E}">
        <p14:creationId xmlns:p14="http://schemas.microsoft.com/office/powerpoint/2010/main" val="150753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5</a:t>
            </a:fld>
            <a:endParaRPr lang="en-US" sz="1300" b="0" strike="noStrike" spc="-1">
              <a:latin typeface="Times New Roman"/>
            </a:endParaRPr>
          </a:p>
        </p:txBody>
      </p:sp>
    </p:spTree>
    <p:extLst>
      <p:ext uri="{BB962C8B-B14F-4D97-AF65-F5344CB8AC3E}">
        <p14:creationId xmlns:p14="http://schemas.microsoft.com/office/powerpoint/2010/main" val="261667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6</a:t>
            </a:fld>
            <a:endParaRPr lang="en-US" sz="1300" b="0" strike="noStrike" spc="-1">
              <a:latin typeface="Times New Roman"/>
            </a:endParaRPr>
          </a:p>
        </p:txBody>
      </p:sp>
    </p:spTree>
    <p:extLst>
      <p:ext uri="{BB962C8B-B14F-4D97-AF65-F5344CB8AC3E}">
        <p14:creationId xmlns:p14="http://schemas.microsoft.com/office/powerpoint/2010/main" val="4204163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7</a:t>
            </a:fld>
            <a:endParaRPr lang="en-US" sz="1300" b="0" strike="noStrike" spc="-1">
              <a:latin typeface="Times New Roman"/>
            </a:endParaRPr>
          </a:p>
        </p:txBody>
      </p:sp>
    </p:spTree>
    <p:extLst>
      <p:ext uri="{BB962C8B-B14F-4D97-AF65-F5344CB8AC3E}">
        <p14:creationId xmlns:p14="http://schemas.microsoft.com/office/powerpoint/2010/main" val="179510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8</a:t>
            </a:fld>
            <a:endParaRPr lang="en-US" sz="1300" b="0" strike="noStrike" spc="-1">
              <a:latin typeface="Times New Roman"/>
            </a:endParaRPr>
          </a:p>
        </p:txBody>
      </p:sp>
    </p:spTree>
    <p:extLst>
      <p:ext uri="{BB962C8B-B14F-4D97-AF65-F5344CB8AC3E}">
        <p14:creationId xmlns:p14="http://schemas.microsoft.com/office/powerpoint/2010/main" val="203336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9</a:t>
            </a:fld>
            <a:endParaRPr lang="en-US" sz="1300" b="0" strike="noStrike" spc="-1">
              <a:latin typeface="Times New Roman"/>
            </a:endParaRPr>
          </a:p>
        </p:txBody>
      </p:sp>
    </p:spTree>
    <p:extLst>
      <p:ext uri="{BB962C8B-B14F-4D97-AF65-F5344CB8AC3E}">
        <p14:creationId xmlns:p14="http://schemas.microsoft.com/office/powerpoint/2010/main" val="2480480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82600" y="1279525"/>
            <a:ext cx="6140450" cy="3454400"/>
          </a:xfrm>
          <a:prstGeom prst="rect">
            <a:avLst/>
          </a:prstGeom>
          <a:ln w="0">
            <a:noFill/>
          </a:ln>
        </p:spPr>
      </p:sp>
      <p:sp>
        <p:nvSpPr>
          <p:cNvPr id="256"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endParaRPr lang="en-US" sz="2000" b="0" strike="noStrike" spc="-1">
              <a:latin typeface="Arial"/>
            </a:endParaRPr>
          </a:p>
        </p:txBody>
      </p:sp>
      <p:sp>
        <p:nvSpPr>
          <p:cNvPr id="257" name="PlaceHolder 3"/>
          <p:cNvSpPr>
            <a:spLocks noGrp="1"/>
          </p:cNvSpPr>
          <p:nvPr>
            <p:ph type="sldNum" idx="34"/>
          </p:nvPr>
        </p:nvSpPr>
        <p:spPr>
          <a:xfrm>
            <a:off x="4024080" y="9721080"/>
            <a:ext cx="3078000" cy="513000"/>
          </a:xfrm>
          <a:prstGeom prst="rect">
            <a:avLst/>
          </a:prstGeom>
          <a:noFill/>
          <a:ln w="0">
            <a:noFill/>
          </a:ln>
        </p:spPr>
        <p:txBody>
          <a:bodyPr lIns="99000" tIns="49680" rIns="99000" bIns="49680" anchor="b">
            <a:noAutofit/>
          </a:bodyPr>
          <a:lstStyle>
            <a:lvl1pPr algn="r">
              <a:lnSpc>
                <a:spcPct val="100000"/>
              </a:lnSpc>
              <a:buNone/>
              <a:tabLst>
                <a:tab pos="0" algn="l"/>
              </a:tabLst>
              <a:defRPr lang="x-none" sz="1300" b="0" strike="noStrike" spc="-1">
                <a:solidFill>
                  <a:srgbClr val="000000"/>
                </a:solidFill>
                <a:latin typeface="Calibri"/>
                <a:ea typeface="Calibri"/>
              </a:defRPr>
            </a:lvl1pPr>
          </a:lstStyle>
          <a:p>
            <a:pPr algn="r">
              <a:lnSpc>
                <a:spcPct val="100000"/>
              </a:lnSpc>
              <a:buNone/>
              <a:tabLst>
                <a:tab pos="0" algn="l"/>
              </a:tabLst>
            </a:pPr>
            <a:fld id="{B0C05D81-9095-4A9B-BD44-E86B5219D8EC}" type="slidenum">
              <a:rPr lang="x-none" sz="1300" b="0" strike="noStrike" spc="-1">
                <a:solidFill>
                  <a:srgbClr val="000000"/>
                </a:solidFill>
                <a:latin typeface="Calibri"/>
                <a:ea typeface="Calibri"/>
              </a:rPr>
              <a:t>10</a:t>
            </a:fld>
            <a:endParaRPr lang="en-US" sz="1300" b="0" strike="noStrike" spc="-1">
              <a:latin typeface="Times New Roman"/>
            </a:endParaRPr>
          </a:p>
        </p:txBody>
      </p:sp>
    </p:spTree>
    <p:extLst>
      <p:ext uri="{BB962C8B-B14F-4D97-AF65-F5344CB8AC3E}">
        <p14:creationId xmlns:p14="http://schemas.microsoft.com/office/powerpoint/2010/main" val="939184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17"/>
          <p:cNvSpPr txBox="1">
            <a:spLocks noGrp="1"/>
          </p:cNvSpPr>
          <p:nvPr>
            <p:ph type="ctrTitle"/>
          </p:nvPr>
        </p:nvSpPr>
        <p:spPr>
          <a:xfrm>
            <a:off x="1097280" y="758952"/>
            <a:ext cx="616077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8000"/>
              <a:buFont typeface="Calibri"/>
              <a:buNone/>
              <a:defRPr sz="8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7"/>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1"/>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9" name="Google Shape;19;p17"/>
          <p:cNvCxnSpPr/>
          <p:nvPr/>
        </p:nvCxnSpPr>
        <p:spPr>
          <a:xfrm>
            <a:off x="1207658" y="4343400"/>
            <a:ext cx="9875520" cy="0"/>
          </a:xfrm>
          <a:prstGeom prst="straightConnector1">
            <a:avLst/>
          </a:prstGeom>
          <a:noFill/>
          <a:ln w="12700" cap="flat" cmpd="sng">
            <a:solidFill>
              <a:schemeClr val="accent1"/>
            </a:solidFill>
            <a:prstDash val="solid"/>
            <a:round/>
            <a:headEnd type="none" w="sm" len="sm"/>
            <a:tailEnd type="none" w="sm" len="sm"/>
          </a:ln>
        </p:spPr>
      </p:cxnSp>
      <p:pic>
        <p:nvPicPr>
          <p:cNvPr id="20" name="Google Shape;20;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258050" y="1023742"/>
            <a:ext cx="4179860" cy="2754528"/>
          </a:xfrm>
          <a:prstGeom prst="rect">
            <a:avLst/>
          </a:prstGeom>
          <a:noFill/>
          <a:ln>
            <a:noFill/>
          </a:ln>
        </p:spPr>
      </p:pic>
      <p:sp>
        <p:nvSpPr>
          <p:cNvPr id="21" name="Google Shape;21;p1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80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10843431" y="6459785"/>
            <a:ext cx="13120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800" b="0" i="0" u="none" strike="noStrike" cap="none">
                <a:solidFill>
                  <a:schemeClr val="accent1"/>
                </a:solidFill>
                <a:latin typeface="Calibri"/>
                <a:ea typeface="Calibri"/>
                <a:cs typeface="Calibri"/>
                <a:sym typeface="Calibri"/>
              </a:defRPr>
            </a:lvl1pPr>
            <a:lvl2pPr marL="0" lvl="1" indent="0" algn="r">
              <a:spcBef>
                <a:spcPts val="0"/>
              </a:spcBef>
              <a:buNone/>
              <a:defRPr sz="1800" b="0" i="0" u="none" strike="noStrike" cap="none">
                <a:solidFill>
                  <a:schemeClr val="accent1"/>
                </a:solidFill>
                <a:latin typeface="Calibri"/>
                <a:ea typeface="Calibri"/>
                <a:cs typeface="Calibri"/>
                <a:sym typeface="Calibri"/>
              </a:defRPr>
            </a:lvl2pPr>
            <a:lvl3pPr marL="0" lvl="2" indent="0" algn="r">
              <a:spcBef>
                <a:spcPts val="0"/>
              </a:spcBef>
              <a:buNone/>
              <a:defRPr sz="1800" b="0" i="0" u="none" strike="noStrike" cap="none">
                <a:solidFill>
                  <a:schemeClr val="accent1"/>
                </a:solidFill>
                <a:latin typeface="Calibri"/>
                <a:ea typeface="Calibri"/>
                <a:cs typeface="Calibri"/>
                <a:sym typeface="Calibri"/>
              </a:defRPr>
            </a:lvl3pPr>
            <a:lvl4pPr marL="0" lvl="3" indent="0" algn="r">
              <a:spcBef>
                <a:spcPts val="0"/>
              </a:spcBef>
              <a:buNone/>
              <a:defRPr sz="1800" b="0" i="0" u="none" strike="noStrike" cap="none">
                <a:solidFill>
                  <a:schemeClr val="accent1"/>
                </a:solidFill>
                <a:latin typeface="Calibri"/>
                <a:ea typeface="Calibri"/>
                <a:cs typeface="Calibri"/>
                <a:sym typeface="Calibri"/>
              </a:defRPr>
            </a:lvl4pPr>
            <a:lvl5pPr marL="0" lvl="4" indent="0" algn="r">
              <a:spcBef>
                <a:spcPts val="0"/>
              </a:spcBef>
              <a:buNone/>
              <a:defRPr sz="1800" b="0" i="0" u="none" strike="noStrike" cap="none">
                <a:solidFill>
                  <a:schemeClr val="accent1"/>
                </a:solidFill>
                <a:latin typeface="Calibri"/>
                <a:ea typeface="Calibri"/>
                <a:cs typeface="Calibri"/>
                <a:sym typeface="Calibri"/>
              </a:defRPr>
            </a:lvl5pPr>
            <a:lvl6pPr marL="0" lvl="5" indent="0" algn="r">
              <a:spcBef>
                <a:spcPts val="0"/>
              </a:spcBef>
              <a:buNone/>
              <a:defRPr sz="1800" b="0" i="0" u="none" strike="noStrike" cap="none">
                <a:solidFill>
                  <a:schemeClr val="accent1"/>
                </a:solidFill>
                <a:latin typeface="Calibri"/>
                <a:ea typeface="Calibri"/>
                <a:cs typeface="Calibri"/>
                <a:sym typeface="Calibri"/>
              </a:defRPr>
            </a:lvl6pPr>
            <a:lvl7pPr marL="0" lvl="6" indent="0" algn="r">
              <a:spcBef>
                <a:spcPts val="0"/>
              </a:spcBef>
              <a:buNone/>
              <a:defRPr sz="1800" b="0" i="0" u="none" strike="noStrike" cap="none">
                <a:solidFill>
                  <a:schemeClr val="accent1"/>
                </a:solidFill>
                <a:latin typeface="Calibri"/>
                <a:ea typeface="Calibri"/>
                <a:cs typeface="Calibri"/>
                <a:sym typeface="Calibri"/>
              </a:defRPr>
            </a:lvl7pPr>
            <a:lvl8pPr marL="0" lvl="7" indent="0" algn="r">
              <a:spcBef>
                <a:spcPts val="0"/>
              </a:spcBef>
              <a:buNone/>
              <a:defRPr sz="1800" b="0" i="0" u="none" strike="noStrike" cap="none">
                <a:solidFill>
                  <a:schemeClr val="accent1"/>
                </a:solidFill>
                <a:latin typeface="Calibri"/>
                <a:ea typeface="Calibri"/>
                <a:cs typeface="Calibri"/>
                <a:sym typeface="Calibri"/>
              </a:defRPr>
            </a:lvl8pPr>
            <a:lvl9pPr marL="0" lvl="8" indent="0" algn="r">
              <a:spcBef>
                <a:spcPts val="0"/>
              </a:spcBef>
              <a:buNone/>
              <a:defRPr sz="1800" b="0" i="0" u="none" strike="noStrike" cap="none">
                <a:solidFill>
                  <a:schemeClr val="accent1"/>
                </a:solidFill>
                <a:latin typeface="Calibri"/>
                <a:ea typeface="Calibri"/>
                <a:cs typeface="Calibri"/>
                <a:sym typeface="Calibri"/>
              </a:defRPr>
            </a:lvl9pPr>
          </a:lstStyle>
          <a:p>
            <a:fld id="{00000000-1234-1234-1234-123412341234}" type="slidenum">
              <a:rPr lang="x-none" smtClean="0"/>
              <a:pPr/>
              <a:t>‹#›</a:t>
            </a:fld>
            <a:endParaRPr lang="x-none"/>
          </a:p>
        </p:txBody>
      </p:sp>
      <p:pic>
        <p:nvPicPr>
          <p:cNvPr id="23" name="Google Shape;23;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12" y="6275970"/>
            <a:ext cx="1924605" cy="5908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9" name="Google Shape;49;p22"/>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22"/>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1" name="Google Shape;51;p22"/>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22"/>
          <p:cNvSpPr txBox="1">
            <a:spLocks noGrp="1"/>
          </p:cNvSpPr>
          <p:nvPr>
            <p:ph type="sldNum" idx="12"/>
          </p:nvPr>
        </p:nvSpPr>
        <p:spPr>
          <a:xfrm>
            <a:off x="10843431" y="6459785"/>
            <a:ext cx="13120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x-none" smtClean="0"/>
              <a:pPr/>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3"/>
          <p:cNvSpPr txBox="1">
            <a:spLocks noGrp="1"/>
          </p:cNvSpPr>
          <p:nvPr>
            <p:ph type="sldNum" idx="12"/>
          </p:nvPr>
        </p:nvSpPr>
        <p:spPr>
          <a:xfrm>
            <a:off x="10843431" y="6459785"/>
            <a:ext cx="13120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x-none" smtClean="0"/>
              <a:pPr/>
              <a:t>‹#›</a:t>
            </a:fld>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7"/>
        <p:cNvGrpSpPr/>
        <p:nvPr/>
      </p:nvGrpSpPr>
      <p:grpSpPr>
        <a:xfrm>
          <a:off x="0" y="0"/>
          <a:ext cx="0" cy="0"/>
          <a:chOff x="0" y="0"/>
          <a:chExt cx="0" cy="0"/>
        </a:xfrm>
      </p:grpSpPr>
      <p:sp>
        <p:nvSpPr>
          <p:cNvPr id="58" name="Google Shape;58;p25"/>
          <p:cNvSpPr/>
          <p:nvPr/>
        </p:nvSpPr>
        <p:spPr>
          <a:xfrm>
            <a:off x="16" y="0"/>
            <a:ext cx="4050791"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5"/>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Calibri"/>
              <a:buNone/>
              <a:defRPr sz="3600"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431800" algn="l">
              <a:lnSpc>
                <a:spcPct val="90000"/>
              </a:lnSpc>
              <a:spcBef>
                <a:spcPts val="1200"/>
              </a:spcBef>
              <a:spcAft>
                <a:spcPts val="0"/>
              </a:spcAft>
              <a:buSzPts val="3200"/>
              <a:buChar char="▪"/>
              <a:defRPr>
                <a:solidFill>
                  <a:schemeClr val="dk1"/>
                </a:solidFill>
              </a:defRPr>
            </a:lvl1pPr>
            <a:lvl2pPr marL="914400" lvl="1" indent="-406400" algn="l">
              <a:lnSpc>
                <a:spcPct val="90000"/>
              </a:lnSpc>
              <a:spcBef>
                <a:spcPts val="200"/>
              </a:spcBef>
              <a:spcAft>
                <a:spcPts val="0"/>
              </a:spcAft>
              <a:buSzPts val="2800"/>
              <a:buChar char="▪"/>
              <a:defRPr>
                <a:solidFill>
                  <a:schemeClr val="dk1"/>
                </a:solidFill>
              </a:defRPr>
            </a:lvl2pPr>
            <a:lvl3pPr marL="1371600" lvl="2" indent="-355600" algn="l">
              <a:lnSpc>
                <a:spcPct val="90000"/>
              </a:lnSpc>
              <a:spcBef>
                <a:spcPts val="400"/>
              </a:spcBef>
              <a:spcAft>
                <a:spcPts val="0"/>
              </a:spcAft>
              <a:buSzPts val="2000"/>
              <a:buChar char="▪"/>
              <a:defRPr>
                <a:solidFill>
                  <a:schemeClr val="dk1"/>
                </a:solidFill>
              </a:defRPr>
            </a:lvl3pPr>
            <a:lvl4pPr marL="1828800" lvl="3" indent="-355600" algn="l">
              <a:lnSpc>
                <a:spcPct val="90000"/>
              </a:lnSpc>
              <a:spcBef>
                <a:spcPts val="400"/>
              </a:spcBef>
              <a:spcAft>
                <a:spcPts val="0"/>
              </a:spcAft>
              <a:buSzPts val="2000"/>
              <a:buChar char="▪"/>
              <a:defRPr>
                <a:solidFill>
                  <a:schemeClr val="dk1"/>
                </a:solidFill>
              </a:defRPr>
            </a:lvl4pPr>
            <a:lvl5pPr marL="2286000" lvl="4" indent="-355600" algn="l">
              <a:lnSpc>
                <a:spcPct val="90000"/>
              </a:lnSpc>
              <a:spcBef>
                <a:spcPts val="400"/>
              </a:spcBef>
              <a:spcAft>
                <a:spcPts val="0"/>
              </a:spcAft>
              <a:buSzPts val="2000"/>
              <a:buChar char="▪"/>
              <a:defRPr>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25"/>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chemeClr val="dk1"/>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2" name="Google Shape;62;p25"/>
          <p:cNvSpPr txBox="1">
            <a:spLocks noGrp="1"/>
          </p:cNvSpPr>
          <p:nvPr>
            <p:ph type="sldNum" idx="12"/>
          </p:nvPr>
        </p:nvSpPr>
        <p:spPr>
          <a:xfrm>
            <a:off x="10843431" y="6459785"/>
            <a:ext cx="13120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800" b="0" i="0" u="none" strike="noStrike" cap="none">
                <a:solidFill>
                  <a:schemeClr val="dk1"/>
                </a:solidFill>
                <a:latin typeface="Calibri"/>
                <a:ea typeface="Calibri"/>
                <a:cs typeface="Calibri"/>
                <a:sym typeface="Calibri"/>
              </a:defRPr>
            </a:lvl1pPr>
            <a:lvl2pPr marL="0" lvl="1" indent="0" algn="r">
              <a:spcBef>
                <a:spcPts val="0"/>
              </a:spcBef>
              <a:buNone/>
              <a:defRPr sz="1800" b="0" i="0" u="none" strike="noStrike" cap="none">
                <a:solidFill>
                  <a:schemeClr val="dk1"/>
                </a:solidFill>
                <a:latin typeface="Calibri"/>
                <a:ea typeface="Calibri"/>
                <a:cs typeface="Calibri"/>
                <a:sym typeface="Calibri"/>
              </a:defRPr>
            </a:lvl2pPr>
            <a:lvl3pPr marL="0" lvl="2" indent="0" algn="r">
              <a:spcBef>
                <a:spcPts val="0"/>
              </a:spcBef>
              <a:buNone/>
              <a:defRPr sz="1800" b="0" i="0" u="none" strike="noStrike" cap="none">
                <a:solidFill>
                  <a:schemeClr val="dk1"/>
                </a:solidFill>
                <a:latin typeface="Calibri"/>
                <a:ea typeface="Calibri"/>
                <a:cs typeface="Calibri"/>
                <a:sym typeface="Calibri"/>
              </a:defRPr>
            </a:lvl3pPr>
            <a:lvl4pPr marL="0" lvl="3" indent="0" algn="r">
              <a:spcBef>
                <a:spcPts val="0"/>
              </a:spcBef>
              <a:buNone/>
              <a:defRPr sz="1800" b="0" i="0" u="none" strike="noStrike" cap="none">
                <a:solidFill>
                  <a:schemeClr val="dk1"/>
                </a:solidFill>
                <a:latin typeface="Calibri"/>
                <a:ea typeface="Calibri"/>
                <a:cs typeface="Calibri"/>
                <a:sym typeface="Calibri"/>
              </a:defRPr>
            </a:lvl4pPr>
            <a:lvl5pPr marL="0" lvl="4" indent="0" algn="r">
              <a:spcBef>
                <a:spcPts val="0"/>
              </a:spcBef>
              <a:buNone/>
              <a:defRPr sz="1800" b="0" i="0" u="none" strike="noStrike" cap="none">
                <a:solidFill>
                  <a:schemeClr val="dk1"/>
                </a:solidFill>
                <a:latin typeface="Calibri"/>
                <a:ea typeface="Calibri"/>
                <a:cs typeface="Calibri"/>
                <a:sym typeface="Calibri"/>
              </a:defRPr>
            </a:lvl5pPr>
            <a:lvl6pPr marL="0" lvl="5" indent="0" algn="r">
              <a:spcBef>
                <a:spcPts val="0"/>
              </a:spcBef>
              <a:buNone/>
              <a:defRPr sz="1800" b="0" i="0" u="none" strike="noStrike" cap="none">
                <a:solidFill>
                  <a:schemeClr val="dk1"/>
                </a:solidFill>
                <a:latin typeface="Calibri"/>
                <a:ea typeface="Calibri"/>
                <a:cs typeface="Calibri"/>
                <a:sym typeface="Calibri"/>
              </a:defRPr>
            </a:lvl6pPr>
            <a:lvl7pPr marL="0" lvl="6" indent="0" algn="r">
              <a:spcBef>
                <a:spcPts val="0"/>
              </a:spcBef>
              <a:buNone/>
              <a:defRPr sz="1800" b="0" i="0" u="none" strike="noStrike" cap="none">
                <a:solidFill>
                  <a:schemeClr val="dk1"/>
                </a:solidFill>
                <a:latin typeface="Calibri"/>
                <a:ea typeface="Calibri"/>
                <a:cs typeface="Calibri"/>
                <a:sym typeface="Calibri"/>
              </a:defRPr>
            </a:lvl7pPr>
            <a:lvl8pPr marL="0" lvl="7" indent="0" algn="r">
              <a:spcBef>
                <a:spcPts val="0"/>
              </a:spcBef>
              <a:buNone/>
              <a:defRPr sz="1800" b="0" i="0" u="none" strike="noStrike" cap="none">
                <a:solidFill>
                  <a:schemeClr val="dk1"/>
                </a:solidFill>
                <a:latin typeface="Calibri"/>
                <a:ea typeface="Calibri"/>
                <a:cs typeface="Calibri"/>
                <a:sym typeface="Calibri"/>
              </a:defRPr>
            </a:lvl8pPr>
            <a:lvl9pPr marL="0" lvl="8" indent="0" algn="r">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x-none" smtClean="0"/>
              <a:pPr/>
              <a:t>‹#›</a:t>
            </a:fld>
            <a:endParaRPr lang="x-none"/>
          </a:p>
        </p:txBody>
      </p:sp>
      <p:pic>
        <p:nvPicPr>
          <p:cNvPr id="64" name="Google Shape;64;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312" y="6275970"/>
            <a:ext cx="1924605" cy="590854"/>
          </a:xfrm>
          <a:prstGeom prst="rect">
            <a:avLst/>
          </a:prstGeom>
          <a:noFill/>
          <a:ln>
            <a:noFill/>
          </a:ln>
        </p:spPr>
      </p:pic>
      <p:cxnSp>
        <p:nvCxnSpPr>
          <p:cNvPr id="65" name="Google Shape;65;p25"/>
          <p:cNvCxnSpPr/>
          <p:nvPr/>
        </p:nvCxnSpPr>
        <p:spPr>
          <a:xfrm rot="10800000">
            <a:off x="3931920" y="281939"/>
            <a:ext cx="0" cy="6289458"/>
          </a:xfrm>
          <a:prstGeom prst="straightConnector1">
            <a:avLst/>
          </a:prstGeom>
          <a:noFill/>
          <a:ln w="1270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BE2BFE55-7BEF-4855-870B-F4E812387469}" type="slidenum">
              <a:t>‹#›</a:t>
            </a:fld>
            <a:endParaRPr/>
          </a:p>
        </p:txBody>
      </p:sp>
    </p:spTree>
    <p:extLst>
      <p:ext uri="{BB962C8B-B14F-4D97-AF65-F5344CB8AC3E}">
        <p14:creationId xmlns:p14="http://schemas.microsoft.com/office/powerpoint/2010/main" val="3489392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431800" algn="l" rtl="0">
              <a:lnSpc>
                <a:spcPct val="90000"/>
              </a:lnSpc>
              <a:spcBef>
                <a:spcPts val="1200"/>
              </a:spcBef>
              <a:spcAft>
                <a:spcPts val="0"/>
              </a:spcAft>
              <a:buClr>
                <a:schemeClr val="accent1"/>
              </a:buClr>
              <a:buSzPts val="3200"/>
              <a:buFont typeface="Noto Sans Symbols"/>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200"/>
              </a:spcBef>
              <a:spcAft>
                <a:spcPts val="0"/>
              </a:spcAft>
              <a:buClr>
                <a:schemeClr val="accent1"/>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4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4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2" name="Google Shape;12;p1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chemeClr val="accen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sldNum" idx="12"/>
          </p:nvPr>
        </p:nvSpPr>
        <p:spPr>
          <a:xfrm>
            <a:off x="10843431" y="6459785"/>
            <a:ext cx="1312025"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800" b="0" i="0" u="none" strike="noStrike" cap="none">
                <a:solidFill>
                  <a:schemeClr val="accent1"/>
                </a:solidFill>
                <a:latin typeface="Calibri"/>
                <a:ea typeface="Calibri"/>
                <a:cs typeface="Calibri"/>
                <a:sym typeface="Calibri"/>
              </a:defRPr>
            </a:lvl1pPr>
            <a:lvl2pPr marL="0" marR="0" lvl="1" indent="0" algn="r" rtl="0">
              <a:spcBef>
                <a:spcPts val="0"/>
              </a:spcBef>
              <a:buNone/>
              <a:defRPr sz="1800" b="0" i="0" u="none" strike="noStrike" cap="none">
                <a:solidFill>
                  <a:schemeClr val="accent1"/>
                </a:solidFill>
                <a:latin typeface="Calibri"/>
                <a:ea typeface="Calibri"/>
                <a:cs typeface="Calibri"/>
                <a:sym typeface="Calibri"/>
              </a:defRPr>
            </a:lvl2pPr>
            <a:lvl3pPr marL="0" marR="0" lvl="2" indent="0" algn="r" rtl="0">
              <a:spcBef>
                <a:spcPts val="0"/>
              </a:spcBef>
              <a:buNone/>
              <a:defRPr sz="1800" b="0" i="0" u="none" strike="noStrike" cap="none">
                <a:solidFill>
                  <a:schemeClr val="accent1"/>
                </a:solidFill>
                <a:latin typeface="Calibri"/>
                <a:ea typeface="Calibri"/>
                <a:cs typeface="Calibri"/>
                <a:sym typeface="Calibri"/>
              </a:defRPr>
            </a:lvl3pPr>
            <a:lvl4pPr marL="0" marR="0" lvl="3" indent="0" algn="r" rtl="0">
              <a:spcBef>
                <a:spcPts val="0"/>
              </a:spcBef>
              <a:buNone/>
              <a:defRPr sz="1800" b="0" i="0" u="none" strike="noStrike" cap="none">
                <a:solidFill>
                  <a:schemeClr val="accent1"/>
                </a:solidFill>
                <a:latin typeface="Calibri"/>
                <a:ea typeface="Calibri"/>
                <a:cs typeface="Calibri"/>
                <a:sym typeface="Calibri"/>
              </a:defRPr>
            </a:lvl4pPr>
            <a:lvl5pPr marL="0" marR="0" lvl="4" indent="0" algn="r" rtl="0">
              <a:spcBef>
                <a:spcPts val="0"/>
              </a:spcBef>
              <a:buNone/>
              <a:defRPr sz="1800" b="0" i="0" u="none" strike="noStrike" cap="none">
                <a:solidFill>
                  <a:schemeClr val="accent1"/>
                </a:solidFill>
                <a:latin typeface="Calibri"/>
                <a:ea typeface="Calibri"/>
                <a:cs typeface="Calibri"/>
                <a:sym typeface="Calibri"/>
              </a:defRPr>
            </a:lvl5pPr>
            <a:lvl6pPr marL="0" marR="0" lvl="5" indent="0" algn="r" rtl="0">
              <a:spcBef>
                <a:spcPts val="0"/>
              </a:spcBef>
              <a:buNone/>
              <a:defRPr sz="1800" b="0" i="0" u="none" strike="noStrike" cap="none">
                <a:solidFill>
                  <a:schemeClr val="accent1"/>
                </a:solidFill>
                <a:latin typeface="Calibri"/>
                <a:ea typeface="Calibri"/>
                <a:cs typeface="Calibri"/>
                <a:sym typeface="Calibri"/>
              </a:defRPr>
            </a:lvl6pPr>
            <a:lvl7pPr marL="0" marR="0" lvl="6" indent="0" algn="r" rtl="0">
              <a:spcBef>
                <a:spcPts val="0"/>
              </a:spcBef>
              <a:buNone/>
              <a:defRPr sz="1800" b="0" i="0" u="none" strike="noStrike" cap="none">
                <a:solidFill>
                  <a:schemeClr val="accent1"/>
                </a:solidFill>
                <a:latin typeface="Calibri"/>
                <a:ea typeface="Calibri"/>
                <a:cs typeface="Calibri"/>
                <a:sym typeface="Calibri"/>
              </a:defRPr>
            </a:lvl7pPr>
            <a:lvl8pPr marL="0" marR="0" lvl="7" indent="0" algn="r" rtl="0">
              <a:spcBef>
                <a:spcPts val="0"/>
              </a:spcBef>
              <a:buNone/>
              <a:defRPr sz="1800" b="0" i="0" u="none" strike="noStrike" cap="none">
                <a:solidFill>
                  <a:schemeClr val="accent1"/>
                </a:solidFill>
                <a:latin typeface="Calibri"/>
                <a:ea typeface="Calibri"/>
                <a:cs typeface="Calibri"/>
                <a:sym typeface="Calibri"/>
              </a:defRPr>
            </a:lvl8pPr>
            <a:lvl9pPr marL="0" marR="0" lvl="8" indent="0" algn="r" rtl="0">
              <a:spcBef>
                <a:spcPts val="0"/>
              </a:spcBef>
              <a:buNone/>
              <a:defRPr sz="1800" b="0" i="0" u="none" strike="noStrike" cap="none">
                <a:solidFill>
                  <a:schemeClr val="accent1"/>
                </a:solidFill>
                <a:latin typeface="Calibri"/>
                <a:ea typeface="Calibri"/>
                <a:cs typeface="Calibri"/>
                <a:sym typeface="Calibri"/>
              </a:defRPr>
            </a:lvl9pPr>
          </a:lstStyle>
          <a:p>
            <a:fld id="{00000000-1234-1234-1234-123412341234}" type="slidenum">
              <a:rPr lang="x-none" smtClean="0"/>
              <a:pPr/>
              <a:t>‹#›</a:t>
            </a:fld>
            <a:endParaRPr lang="x-none"/>
          </a:p>
        </p:txBody>
      </p:sp>
      <p:cxnSp>
        <p:nvCxnSpPr>
          <p:cNvPr id="14" name="Google Shape;14;p16"/>
          <p:cNvCxnSpPr/>
          <p:nvPr/>
        </p:nvCxnSpPr>
        <p:spPr>
          <a:xfrm>
            <a:off x="1097280" y="1737845"/>
            <a:ext cx="10063212" cy="0"/>
          </a:xfrm>
          <a:prstGeom prst="straightConnector1">
            <a:avLst/>
          </a:prstGeom>
          <a:noFill/>
          <a:ln w="12700" cap="flat" cmpd="sng">
            <a:solidFill>
              <a:schemeClr val="accent1"/>
            </a:solidFill>
            <a:prstDash val="solid"/>
            <a:round/>
            <a:headEnd type="none" w="sm" len="sm"/>
            <a:tailEnd type="none" w="sm" len="sm"/>
          </a:ln>
        </p:spPr>
      </p:cxnSp>
      <p:pic>
        <p:nvPicPr>
          <p:cNvPr id="15" name="Google Shape;15;p16"/>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312" y="6275970"/>
            <a:ext cx="1924605" cy="59085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7" r:id="rId4"/>
    <p:sldLayoutId id="214748365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norbrygg.no/dommer/#dommerkur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domkom@norbrygg.no"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1C8A246E-47D7-6E8D-1BB5-64BAF4114045}"/>
              </a:ext>
            </a:extLst>
          </p:cNvPr>
          <p:cNvSpPr txBox="1"/>
          <p:nvPr/>
        </p:nvSpPr>
        <p:spPr>
          <a:xfrm>
            <a:off x="1036800" y="3304800"/>
            <a:ext cx="3430747" cy="1015663"/>
          </a:xfrm>
          <a:prstGeom prst="rect">
            <a:avLst/>
          </a:prstGeom>
          <a:noFill/>
        </p:spPr>
        <p:txBody>
          <a:bodyPr wrap="none" rtlCol="0">
            <a:spAutoFit/>
          </a:bodyPr>
          <a:lstStyle/>
          <a:p>
            <a:r>
              <a:rPr lang="nb-NO" sz="6000" dirty="0">
                <a:solidFill>
                  <a:schemeClr val="dk1"/>
                </a:solidFill>
                <a:latin typeface="Calibri"/>
                <a:ea typeface="Calibri"/>
                <a:cs typeface="Calibri"/>
              </a:rPr>
              <a:t>(</a:t>
            </a:r>
            <a:r>
              <a:rPr lang="nb-NO" sz="6000" strike="sngStrike" dirty="0">
                <a:solidFill>
                  <a:schemeClr val="dk1"/>
                </a:solidFill>
                <a:latin typeface="Calibri"/>
                <a:ea typeface="Calibri"/>
                <a:cs typeface="Calibri"/>
                <a:sym typeface="Calibri"/>
              </a:rPr>
              <a:t>U</a:t>
            </a:r>
            <a:r>
              <a:rPr lang="nb-NO" sz="6000" dirty="0">
                <a:solidFill>
                  <a:schemeClr val="dk1"/>
                </a:solidFill>
                <a:latin typeface="Calibri"/>
                <a:ea typeface="Calibri"/>
                <a:cs typeface="Calibri"/>
                <a:sym typeface="Calibri"/>
              </a:rPr>
              <a:t>)smaker</a:t>
            </a:r>
          </a:p>
        </p:txBody>
      </p:sp>
    </p:spTree>
    <p:extLst>
      <p:ext uri="{BB962C8B-B14F-4D97-AF65-F5344CB8AC3E}">
        <p14:creationId xmlns:p14="http://schemas.microsoft.com/office/powerpoint/2010/main" val="3322067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Ølsmaking – hvordan?</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Før</a:t>
            </a:r>
            <a:r>
              <a:rPr lang="nb-NO" sz="3200" spc="-1" dirty="0">
                <a:solidFill>
                  <a:srgbClr val="000000"/>
                </a:solidFill>
                <a:latin typeface="Calibri" panose="020F0502020204030204" pitchFamily="34" charset="0"/>
                <a:cs typeface="Calibri" panose="020F0502020204030204" pitchFamily="34" charset="0"/>
              </a:rPr>
              <a:t> du </a:t>
            </a:r>
            <a:r>
              <a:rPr lang="nb-NO" sz="3200" i="1" spc="-1" dirty="0">
                <a:solidFill>
                  <a:srgbClr val="000000"/>
                </a:solidFill>
                <a:latin typeface="Calibri" panose="020F0502020204030204" pitchFamily="34" charset="0"/>
                <a:cs typeface="Calibri" panose="020F0502020204030204" pitchFamily="34" charset="0"/>
              </a:rPr>
              <a:t>smaker</a:t>
            </a:r>
            <a:r>
              <a:rPr lang="nb-NO" sz="3200" spc="-1" dirty="0">
                <a:solidFill>
                  <a:srgbClr val="000000"/>
                </a:solidFill>
                <a:latin typeface="Calibri" panose="020F0502020204030204" pitchFamily="34" charset="0"/>
                <a:cs typeface="Calibri" panose="020F0502020204030204" pitchFamily="34" charset="0"/>
              </a:rPr>
              <a:t> på ølet </a:t>
            </a:r>
            <a:r>
              <a:rPr lang="nb-NO" sz="3200" b="1" spc="-1" dirty="0">
                <a:solidFill>
                  <a:srgbClr val="000000"/>
                </a:solidFill>
                <a:latin typeface="Calibri" panose="020F0502020204030204" pitchFamily="34" charset="0"/>
                <a:cs typeface="Calibri" panose="020F0502020204030204" pitchFamily="34" charset="0"/>
              </a:rPr>
              <a:t>tenk</a:t>
            </a:r>
            <a:r>
              <a:rPr lang="nb-NO" sz="3200" spc="-1" dirty="0">
                <a:solidFill>
                  <a:srgbClr val="000000"/>
                </a:solidFill>
                <a:latin typeface="Calibri" panose="020F0502020204030204" pitchFamily="34" charset="0"/>
                <a:cs typeface="Calibri" panose="020F0502020204030204" pitchFamily="34" charset="0"/>
              </a:rPr>
              <a:t> på hva du har </a:t>
            </a:r>
            <a:r>
              <a:rPr lang="nb-NO" sz="3200" i="1" spc="-1" dirty="0">
                <a:solidFill>
                  <a:srgbClr val="000000"/>
                </a:solidFill>
                <a:latin typeface="Calibri" panose="020F0502020204030204" pitchFamily="34" charset="0"/>
                <a:cs typeface="Calibri" panose="020F0502020204030204" pitchFamily="34" charset="0"/>
              </a:rPr>
              <a:t>luktet</a:t>
            </a:r>
            <a:r>
              <a:rPr lang="nb-NO" sz="3200" spc="-1" dirty="0">
                <a:solidFill>
                  <a:srgbClr val="000000"/>
                </a:solidFill>
                <a:latin typeface="Calibri" panose="020F0502020204030204" pitchFamily="34" charset="0"/>
                <a:cs typeface="Calibri" panose="020F0502020204030204" pitchFamily="34" charset="0"/>
              </a:rPr>
              <a:t>:</a:t>
            </a:r>
          </a:p>
          <a:p>
            <a:pPr marL="914400" lvl="1" indent="-343080">
              <a:lnSpc>
                <a:spcPct val="110000"/>
              </a:lnSpc>
              <a:spcBef>
                <a:spcPts val="1199"/>
              </a:spcBef>
              <a:buClr>
                <a:srgbClr val="1A2732"/>
              </a:buClr>
              <a:buFont typeface="Arial"/>
              <a:buChar char="•"/>
            </a:pPr>
            <a:r>
              <a:rPr lang="nb-NO" sz="2800" spc="-1" dirty="0">
                <a:solidFill>
                  <a:srgbClr val="000000"/>
                </a:solidFill>
                <a:latin typeface="Calibri" panose="020F0502020204030204" pitchFamily="34" charset="0"/>
                <a:cs typeface="Calibri" panose="020F0502020204030204" pitchFamily="34" charset="0"/>
              </a:rPr>
              <a:t>Hvilke komponenter kjenner du igjen?</a:t>
            </a:r>
          </a:p>
          <a:p>
            <a:pPr marL="914400" lvl="1" indent="-343080">
              <a:lnSpc>
                <a:spcPct val="110000"/>
              </a:lnSpc>
              <a:spcBef>
                <a:spcPts val="1199"/>
              </a:spcBef>
              <a:buClr>
                <a:srgbClr val="1A2732"/>
              </a:buClr>
              <a:buFont typeface="Arial"/>
              <a:buChar char="•"/>
            </a:pPr>
            <a:r>
              <a:rPr lang="nb-NO" sz="2800" spc="-1" dirty="0">
                <a:solidFill>
                  <a:srgbClr val="000000"/>
                </a:solidFill>
                <a:latin typeface="Calibri" panose="020F0502020204030204" pitchFamily="34" charset="0"/>
                <a:cs typeface="Calibri" panose="020F0502020204030204" pitchFamily="34" charset="0"/>
              </a:rPr>
              <a:t>Hvilke komponenter er nye for deg?</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Sammenlign aromaen fra smaksprøven med aromaen fra det «rene» ølet</a:t>
            </a:r>
          </a:p>
          <a:p>
            <a:pPr marL="571320" lvl="1" indent="0">
              <a:lnSpc>
                <a:spcPct val="110000"/>
              </a:lnSpc>
              <a:spcBef>
                <a:spcPts val="1199"/>
              </a:spcBef>
              <a:buClr>
                <a:srgbClr val="1A2732"/>
              </a:buClr>
              <a:buNone/>
            </a:pPr>
            <a:r>
              <a:rPr lang="nb-NO" sz="2800" spc="-1" dirty="0">
                <a:solidFill>
                  <a:srgbClr val="000000"/>
                </a:solidFill>
                <a:latin typeface="Calibri" panose="020F0502020204030204" pitchFamily="34" charset="0"/>
                <a:cs typeface="Calibri" panose="020F0502020204030204" pitchFamily="34" charset="0"/>
              </a:rPr>
              <a:t>	</a:t>
            </a:r>
            <a:endParaRPr lang="en-US" sz="28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10</a:t>
            </a:fld>
            <a:endParaRPr lang="en-US" sz="1800" b="0" strike="noStrike" spc="-1">
              <a:latin typeface="Times New Roman"/>
            </a:endParaRPr>
          </a:p>
        </p:txBody>
      </p:sp>
    </p:spTree>
    <p:extLst>
      <p:ext uri="{BB962C8B-B14F-4D97-AF65-F5344CB8AC3E}">
        <p14:creationId xmlns:p14="http://schemas.microsoft.com/office/powerpoint/2010/main" val="329970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 holding a cup of beer&#10;&#10;Description automatically generated">
            <a:extLst>
              <a:ext uri="{FF2B5EF4-FFF2-40B4-BE49-F238E27FC236}">
                <a16:creationId xmlns:a16="http://schemas.microsoft.com/office/drawing/2014/main" id="{B5A815C7-CD85-344B-1B53-63F2E1EC7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426" y="2616472"/>
            <a:ext cx="4262052" cy="2883427"/>
          </a:xfrm>
          <a:prstGeom prst="rect">
            <a:avLst/>
          </a:prstGeom>
        </p:spPr>
      </p:pic>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Ølsmaking – hvordan?</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6061166" cy="4402440"/>
          </a:xfrm>
          <a:prstGeom prst="rect">
            <a:avLst/>
          </a:prstGeom>
          <a:noFill/>
          <a:ln w="0">
            <a:noFill/>
          </a:ln>
        </p:spPr>
        <p:txBody>
          <a:bodyPr lIns="0" rIns="0" anchor="t">
            <a:normAutofit fontScale="76000" lnSpcReduction="20000"/>
          </a:bodyPr>
          <a:lstStyle/>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Fyll munnen med tilstrekkelig øl, slik at hele overflaten av tungen er dekket med øl</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Kjenn på munnfølelse, smak og aroma</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Trekk inn luft i munnen</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Svelg, lukt på </a:t>
            </a:r>
            <a:r>
              <a:rPr lang="nb-NO" sz="3200" spc="-1" dirty="0" err="1">
                <a:solidFill>
                  <a:srgbClr val="000000"/>
                </a:solidFill>
                <a:latin typeface="Calibri" panose="020F0502020204030204" pitchFamily="34" charset="0"/>
                <a:cs typeface="Calibri" panose="020F0502020204030204" pitchFamily="34" charset="0"/>
              </a:rPr>
              <a:t>utpust</a:t>
            </a:r>
            <a:endParaRPr lang="nb-NO" sz="3200" spc="-1" dirty="0">
              <a:solidFill>
                <a:srgbClr val="000000"/>
              </a:solidFill>
              <a:latin typeface="Calibri" panose="020F0502020204030204" pitchFamily="34" charset="0"/>
              <a:cs typeface="Calibri" panose="020F0502020204030204" pitchFamily="34" charset="0"/>
            </a:endParaRP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Kjenn på ettersmak</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Planlegg hva du vil smake etter, og gjenta</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Nullstill nesa ved å lukte på håndbaken/underarmen</a:t>
            </a: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11</a:t>
            </a:fld>
            <a:endParaRPr lang="en-US" sz="1800" b="0" strike="noStrike" spc="-1">
              <a:latin typeface="Times New Roman"/>
            </a:endParaRPr>
          </a:p>
        </p:txBody>
      </p:sp>
      <p:sp>
        <p:nvSpPr>
          <p:cNvPr id="4" name="TextBox 3">
            <a:extLst>
              <a:ext uri="{FF2B5EF4-FFF2-40B4-BE49-F238E27FC236}">
                <a16:creationId xmlns:a16="http://schemas.microsoft.com/office/drawing/2014/main" id="{FF995666-BE17-79C4-2E22-AB16D79D9AB8}"/>
              </a:ext>
            </a:extLst>
          </p:cNvPr>
          <p:cNvSpPr txBox="1"/>
          <p:nvPr/>
        </p:nvSpPr>
        <p:spPr>
          <a:xfrm>
            <a:off x="7237430" y="5477404"/>
            <a:ext cx="4262049" cy="200055"/>
          </a:xfrm>
          <a:prstGeom prst="rect">
            <a:avLst/>
          </a:prstGeom>
          <a:noFill/>
        </p:spPr>
        <p:txBody>
          <a:bodyPr wrap="square" rtlCol="0">
            <a:spAutoFit/>
          </a:bodyPr>
          <a:lstStyle/>
          <a:p>
            <a:r>
              <a:rPr lang="en-US" sz="700" dirty="0"/>
              <a:t>Copyright: Siebel Institute of Technology (https://youtu.be/5HP-Rb9oLu8?si=_o63z9eaQu5Tag20)</a:t>
            </a:r>
          </a:p>
        </p:txBody>
      </p:sp>
    </p:spTree>
    <p:extLst>
      <p:ext uri="{BB962C8B-B14F-4D97-AF65-F5344CB8AC3E}">
        <p14:creationId xmlns:p14="http://schemas.microsoft.com/office/powerpoint/2010/main" val="364428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Noen triks…</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Prøv å blande ut en prøve med rent øl for å finne hvordan den utvikler seg ned mot persepsjonsnivå.</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Prøv å blande flere type sammen. Å skille </a:t>
            </a:r>
            <a:r>
              <a:rPr lang="nb-NO" sz="3200" spc="-1" dirty="0" err="1">
                <a:solidFill>
                  <a:srgbClr val="000000"/>
                </a:solidFill>
                <a:latin typeface="Calibri" panose="020F0502020204030204" pitchFamily="34" charset="0"/>
                <a:cs typeface="Calibri" panose="020F0502020204030204" pitchFamily="34" charset="0"/>
              </a:rPr>
              <a:t>enkeltsmaker</a:t>
            </a:r>
            <a:r>
              <a:rPr lang="nb-NO" sz="3200" spc="-1" dirty="0">
                <a:solidFill>
                  <a:srgbClr val="000000"/>
                </a:solidFill>
                <a:latin typeface="Calibri" panose="020F0502020204030204" pitchFamily="34" charset="0"/>
                <a:cs typeface="Calibri" panose="020F0502020204030204" pitchFamily="34" charset="0"/>
              </a:rPr>
              <a:t> fra en blanding er ikke lett.</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Tips: La det som blir igjen i muggene stå til etterpå, så kan dere lage cocktails!</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12</a:t>
            </a:fld>
            <a:endParaRPr lang="en-US" sz="1800" b="0" strike="noStrike" spc="-1">
              <a:latin typeface="Times New Roman"/>
            </a:endParaRPr>
          </a:p>
        </p:txBody>
      </p:sp>
    </p:spTree>
    <p:extLst>
      <p:ext uri="{BB962C8B-B14F-4D97-AF65-F5344CB8AC3E}">
        <p14:creationId xmlns:p14="http://schemas.microsoft.com/office/powerpoint/2010/main" val="3325553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1: Rent øl</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114120">
              <a:lnSpc>
                <a:spcPct val="110000"/>
              </a:lnSpc>
              <a:spcBef>
                <a:spcPts val="1199"/>
              </a:spcBef>
              <a:buClr>
                <a:srgbClr val="1A2732"/>
              </a:buClr>
            </a:pPr>
            <a:r>
              <a:rPr lang="nb-NO" sz="3200" spc="-1" dirty="0">
                <a:solidFill>
                  <a:srgbClr val="000000"/>
                </a:solidFill>
                <a:latin typeface="Calibri" panose="020F0502020204030204" pitchFamily="34" charset="0"/>
                <a:cs typeface="Calibri" panose="020F0502020204030204" pitchFamily="34" charset="0"/>
              </a:rPr>
              <a:t>I eksemplene bruker vi Carlsberg lager. Kanskje litt kjedelig, men god kvalitetskontroll og lett å få tak i.</a:t>
            </a:r>
          </a:p>
          <a:p>
            <a:pPr marL="571320" indent="-457200">
              <a:lnSpc>
                <a:spcPct val="110000"/>
              </a:lnSpc>
              <a:spcBef>
                <a:spcPts val="1199"/>
              </a:spcBef>
              <a:buClr>
                <a:srgbClr val="1A2732"/>
              </a:buClr>
              <a:buFont typeface="Arial" panose="020B0604020202020204" pitchFamily="34" charset="0"/>
              <a:buChar char="•"/>
            </a:pPr>
            <a:r>
              <a:rPr lang="nb-NO" sz="3200" spc="-1" dirty="0">
                <a:solidFill>
                  <a:srgbClr val="000000"/>
                </a:solidFill>
                <a:latin typeface="Calibri" panose="020F0502020204030204" pitchFamily="34" charset="0"/>
                <a:cs typeface="Calibri" panose="020F0502020204030204" pitchFamily="34" charset="0"/>
              </a:rPr>
              <a:t>Lukt og smak på dette for å få en «basis» i </a:t>
            </a:r>
            <a:r>
              <a:rPr lang="nb-NO" sz="3200" spc="-1" dirty="0" err="1">
                <a:solidFill>
                  <a:srgbClr val="000000"/>
                </a:solidFill>
                <a:latin typeface="Calibri" panose="020F0502020204030204" pitchFamily="34" charset="0"/>
                <a:cs typeface="Calibri" panose="020F0502020204030204" pitchFamily="34" charset="0"/>
              </a:rPr>
              <a:t>ølsmaken</a:t>
            </a:r>
            <a:r>
              <a:rPr lang="nb-NO" sz="3200" spc="-1" dirty="0">
                <a:solidFill>
                  <a:srgbClr val="000000"/>
                </a:solidFill>
                <a:latin typeface="Calibri" panose="020F0502020204030204" pitchFamily="34" charset="0"/>
                <a:cs typeface="Calibri" panose="020F0502020204030204" pitchFamily="34" charset="0"/>
              </a:rPr>
              <a:t>, og sammenligne så med smaksprøvene.</a:t>
            </a:r>
          </a:p>
          <a:p>
            <a:pPr marL="571320" indent="-457200">
              <a:lnSpc>
                <a:spcPct val="110000"/>
              </a:lnSpc>
              <a:spcBef>
                <a:spcPts val="1199"/>
              </a:spcBef>
              <a:buClr>
                <a:srgbClr val="1A2732"/>
              </a:buClr>
              <a:buFont typeface="Arial" panose="020B0604020202020204" pitchFamily="34" charset="0"/>
              <a:buChar char="•"/>
            </a:pPr>
            <a:r>
              <a:rPr lang="nb-NO" sz="3200" spc="-1" dirty="0">
                <a:solidFill>
                  <a:srgbClr val="000000"/>
                </a:solidFill>
                <a:latin typeface="Calibri" panose="020F0502020204030204" pitchFamily="34" charset="0"/>
                <a:cs typeface="Calibri" panose="020F0502020204030204" pitchFamily="34" charset="0"/>
              </a:rPr>
              <a:t>Bruk dette som «blandevann» – etterfyll rent øl på prøvene for å finne ut hvordan svakere konsentrasjoner er.</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13</a:t>
            </a:fld>
            <a:endParaRPr lang="en-US" sz="1800" b="0" strike="noStrike" spc="-1">
              <a:latin typeface="Times New Roman"/>
            </a:endParaRPr>
          </a:p>
        </p:txBody>
      </p:sp>
    </p:spTree>
    <p:extLst>
      <p:ext uri="{BB962C8B-B14F-4D97-AF65-F5344CB8AC3E}">
        <p14:creationId xmlns:p14="http://schemas.microsoft.com/office/powerpoint/2010/main" val="164821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2: </a:t>
            </a:r>
            <a:r>
              <a:rPr lang="nb-NO" sz="6000" b="0" strike="noStrike" spc="-1" dirty="0" err="1">
                <a:solidFill>
                  <a:srgbClr val="000000"/>
                </a:solidFill>
                <a:latin typeface="Calibri"/>
                <a:ea typeface="Calibri"/>
              </a:rPr>
              <a:t>Acetaldehyd</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Hva:</a:t>
            </a:r>
            <a:r>
              <a:rPr lang="nb-NO" sz="3200" spc="-1" dirty="0">
                <a:solidFill>
                  <a:srgbClr val="000000"/>
                </a:solidFill>
                <a:latin typeface="Calibri" panose="020F0502020204030204" pitchFamily="34" charset="0"/>
                <a:cs typeface="Calibri" panose="020F0502020204030204" pitchFamily="34" charset="0"/>
              </a:rPr>
              <a:t> Lukter grønne epler. </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a:t>
            </a:r>
            <a:r>
              <a:rPr lang="nb-NO" sz="3200" spc="-1" dirty="0">
                <a:solidFill>
                  <a:srgbClr val="000000"/>
                </a:solidFill>
                <a:latin typeface="Calibri" panose="020F0502020204030204" pitchFamily="34" charset="0"/>
                <a:cs typeface="Calibri" panose="020F0502020204030204" pitchFamily="34" charset="0"/>
              </a:rPr>
              <a:t> Skal ikke forekomme.</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Hvorfor:</a:t>
            </a:r>
            <a:r>
              <a:rPr lang="nb-NO" sz="3200" spc="-1" dirty="0">
                <a:solidFill>
                  <a:srgbClr val="000000"/>
                </a:solidFill>
                <a:latin typeface="Calibri" panose="020F0502020204030204" pitchFamily="34" charset="0"/>
                <a:cs typeface="Calibri" panose="020F0502020204030204" pitchFamily="34" charset="0"/>
              </a:rPr>
              <a:t> Er et mellomprodukt før gjæren lager alkohol; gjæren trenger et par dager til på å bli ferdig, kan også fjernes med </a:t>
            </a:r>
            <a:r>
              <a:rPr lang="nb-NO" sz="3200" spc="-1" dirty="0" err="1">
                <a:solidFill>
                  <a:srgbClr val="000000"/>
                </a:solidFill>
                <a:latin typeface="Calibri" panose="020F0502020204030204" pitchFamily="34" charset="0"/>
                <a:cs typeface="Calibri" panose="020F0502020204030204" pitchFamily="34" charset="0"/>
              </a:rPr>
              <a:t>etterlagring</a:t>
            </a:r>
            <a:r>
              <a:rPr lang="nb-NO" sz="3200" spc="-1" dirty="0">
                <a:solidFill>
                  <a:srgbClr val="000000"/>
                </a:solidFill>
                <a:latin typeface="Calibri" panose="020F0502020204030204" pitchFamily="34" charset="0"/>
                <a:cs typeface="Calibri" panose="020F0502020204030204" pitchFamily="34" charset="0"/>
              </a:rPr>
              <a:t> med gjær på flasken. Kan også skyldes stresset gjær eller for høy gjæringstemperatur.</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14</a:t>
            </a:fld>
            <a:endParaRPr lang="en-US" sz="1800" b="0" strike="noStrike" spc="-1">
              <a:latin typeface="Times New Roman"/>
            </a:endParaRPr>
          </a:p>
        </p:txBody>
      </p:sp>
    </p:spTree>
    <p:extLst>
      <p:ext uri="{BB962C8B-B14F-4D97-AF65-F5344CB8AC3E}">
        <p14:creationId xmlns:p14="http://schemas.microsoft.com/office/powerpoint/2010/main" val="385957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3: </a:t>
            </a:r>
            <a:r>
              <a:rPr lang="nb-NO" sz="6000" b="0" strike="noStrike" spc="-1" dirty="0" err="1">
                <a:solidFill>
                  <a:srgbClr val="000000"/>
                </a:solidFill>
                <a:latin typeface="Calibri"/>
                <a:ea typeface="Calibri"/>
              </a:rPr>
              <a:t>Diacetyl</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1000" lnSpcReduction="20000"/>
          </a:bodyPr>
          <a:lstStyle/>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Hva:</a:t>
            </a:r>
            <a:r>
              <a:rPr lang="nb-NO" sz="3200" spc="-1" dirty="0">
                <a:solidFill>
                  <a:srgbClr val="000000"/>
                </a:solidFill>
                <a:latin typeface="Calibri" panose="020F0502020204030204" pitchFamily="34" charset="0"/>
                <a:cs typeface="Calibri" panose="020F0502020204030204" pitchFamily="34" charset="0"/>
              </a:rPr>
              <a:t> Lukter smør, </a:t>
            </a:r>
            <a:r>
              <a:rPr lang="nb-NO" sz="3200" spc="-1" dirty="0" err="1">
                <a:solidFill>
                  <a:srgbClr val="000000"/>
                </a:solidFill>
                <a:latin typeface="Calibri" panose="020F0502020204030204" pitchFamily="34" charset="0"/>
                <a:cs typeface="Calibri" panose="020F0502020204030204" pitchFamily="34" charset="0"/>
              </a:rPr>
              <a:t>cottage</a:t>
            </a:r>
            <a:r>
              <a:rPr lang="nb-NO" sz="3200" spc="-1" dirty="0">
                <a:solidFill>
                  <a:srgbClr val="000000"/>
                </a:solidFill>
                <a:latin typeface="Calibri" panose="020F0502020204030204" pitchFamily="34" charset="0"/>
                <a:cs typeface="Calibri" panose="020F0502020204030204" pitchFamily="34" charset="0"/>
              </a:rPr>
              <a:t> cheese, smørbukk-karameller, harskt smør, kinopopcorn. </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a:t>
            </a:r>
            <a:r>
              <a:rPr lang="nb-NO" sz="3200" spc="-1" dirty="0">
                <a:solidFill>
                  <a:srgbClr val="000000"/>
                </a:solidFill>
                <a:latin typeface="Calibri" panose="020F0502020204030204" pitchFamily="34" charset="0"/>
                <a:cs typeface="Calibri" panose="020F0502020204030204" pitchFamily="34" charset="0"/>
              </a:rPr>
              <a:t> Vanlig i tsjekkiske </a:t>
            </a:r>
            <a:r>
              <a:rPr lang="nb-NO" sz="3200" spc="-1" dirty="0" err="1">
                <a:solidFill>
                  <a:srgbClr val="000000"/>
                </a:solidFill>
                <a:latin typeface="Calibri" panose="020F0502020204030204" pitchFamily="34" charset="0"/>
                <a:cs typeface="Calibri" panose="020F0502020204030204" pitchFamily="34" charset="0"/>
              </a:rPr>
              <a:t>lagere</a:t>
            </a:r>
            <a:r>
              <a:rPr lang="nb-NO" sz="3200" spc="-1" dirty="0">
                <a:solidFill>
                  <a:srgbClr val="000000"/>
                </a:solidFill>
                <a:latin typeface="Calibri" panose="020F0502020204030204" pitchFamily="34" charset="0"/>
                <a:cs typeface="Calibri" panose="020F0502020204030204" pitchFamily="34" charset="0"/>
              </a:rPr>
              <a:t>; engelske og skotske ales kan ha noe.</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Hvorfor:</a:t>
            </a:r>
            <a:r>
              <a:rPr lang="nb-NO" sz="3200" spc="-1" dirty="0">
                <a:solidFill>
                  <a:srgbClr val="000000"/>
                </a:solidFill>
                <a:latin typeface="Calibri" panose="020F0502020204030204" pitchFamily="34" charset="0"/>
                <a:cs typeface="Calibri" panose="020F0502020204030204" pitchFamily="34" charset="0"/>
              </a:rPr>
              <a:t> Biprodukt av gjæring; gjæren utskiller </a:t>
            </a:r>
            <a:r>
              <a:rPr lang="nb-NO" sz="3200" spc="-1" dirty="0" err="1">
                <a:solidFill>
                  <a:srgbClr val="000000"/>
                </a:solidFill>
                <a:latin typeface="Calibri" panose="020F0502020204030204" pitchFamily="34" charset="0"/>
                <a:cs typeface="Calibri" panose="020F0502020204030204" pitchFamily="34" charset="0"/>
              </a:rPr>
              <a:t>diacetyl</a:t>
            </a:r>
            <a:r>
              <a:rPr lang="nb-NO" sz="3200" spc="-1" dirty="0">
                <a:solidFill>
                  <a:srgbClr val="000000"/>
                </a:solidFill>
                <a:latin typeface="Calibri" panose="020F0502020204030204" pitchFamily="34" charset="0"/>
                <a:cs typeface="Calibri" panose="020F0502020204030204" pitchFamily="34" charset="0"/>
              </a:rPr>
              <a:t> under gjæringen. Gjæren bør få 2-3 dager på slutten av gjæringen på ca. 20 °C for å ta opp i seg stoffene. Noen større bryggerier venter ikke på dette lenger, men tilsetter enzymer som bryter ned </a:t>
            </a:r>
            <a:r>
              <a:rPr lang="nb-NO" sz="3200" spc="-1" dirty="0" err="1">
                <a:solidFill>
                  <a:srgbClr val="000000"/>
                </a:solidFill>
                <a:latin typeface="Calibri" panose="020F0502020204030204" pitchFamily="34" charset="0"/>
                <a:cs typeface="Calibri" panose="020F0502020204030204" pitchFamily="34" charset="0"/>
              </a:rPr>
              <a:t>diacetyl</a:t>
            </a:r>
            <a:r>
              <a:rPr lang="nb-NO" sz="3200" spc="-1" dirty="0">
                <a:solidFill>
                  <a:srgbClr val="000000"/>
                </a:solidFill>
                <a:latin typeface="Calibri" panose="020F0502020204030204" pitchFamily="34" charset="0"/>
                <a:cs typeface="Calibri" panose="020F0502020204030204" pitchFamily="34" charset="0"/>
              </a:rPr>
              <a:t>. Infeksjon med bakterier som </a:t>
            </a:r>
            <a:r>
              <a:rPr lang="nb-NO" sz="3200" spc="-1" dirty="0" err="1">
                <a:solidFill>
                  <a:srgbClr val="000000"/>
                </a:solidFill>
                <a:latin typeface="Calibri" panose="020F0502020204030204" pitchFamily="34" charset="0"/>
                <a:cs typeface="Calibri" panose="020F0502020204030204" pitchFamily="34" charset="0"/>
              </a:rPr>
              <a:t>Pediococcus</a:t>
            </a:r>
            <a:r>
              <a:rPr lang="nb-NO" sz="3200" spc="-1" dirty="0">
                <a:solidFill>
                  <a:srgbClr val="000000"/>
                </a:solidFill>
                <a:latin typeface="Calibri" panose="020F0502020204030204" pitchFamily="34" charset="0"/>
                <a:cs typeface="Calibri" panose="020F0502020204030204" pitchFamily="34" charset="0"/>
              </a:rPr>
              <a:t> og </a:t>
            </a:r>
            <a:r>
              <a:rPr lang="nb-NO" sz="3200" spc="-1" dirty="0" err="1">
                <a:solidFill>
                  <a:srgbClr val="000000"/>
                </a:solidFill>
                <a:latin typeface="Calibri" panose="020F0502020204030204" pitchFamily="34" charset="0"/>
                <a:cs typeface="Calibri" panose="020F0502020204030204" pitchFamily="34" charset="0"/>
              </a:rPr>
              <a:t>Lactobacillus</a:t>
            </a:r>
            <a:r>
              <a:rPr lang="nb-NO" sz="3200" spc="-1" dirty="0">
                <a:solidFill>
                  <a:srgbClr val="000000"/>
                </a:solidFill>
                <a:latin typeface="Calibri" panose="020F0502020204030204" pitchFamily="34" charset="0"/>
                <a:cs typeface="Calibri" panose="020F0502020204030204" pitchFamily="34" charset="0"/>
              </a:rPr>
              <a:t> kan også bidra med </a:t>
            </a:r>
            <a:r>
              <a:rPr lang="nb-NO" sz="3200" spc="-1" dirty="0" err="1">
                <a:solidFill>
                  <a:srgbClr val="000000"/>
                </a:solidFill>
                <a:latin typeface="Calibri" panose="020F0502020204030204" pitchFamily="34" charset="0"/>
                <a:cs typeface="Calibri" panose="020F0502020204030204" pitchFamily="34" charset="0"/>
              </a:rPr>
              <a:t>diacetyl</a:t>
            </a:r>
            <a:r>
              <a:rPr lang="nb-NO" sz="3200" spc="-1" dirty="0">
                <a:solidFill>
                  <a:srgbClr val="000000"/>
                </a:solidFill>
                <a:latin typeface="Calibri" panose="020F0502020204030204" pitchFamily="34" charset="0"/>
                <a:cs typeface="Calibri" panose="020F0502020204030204" pitchFamily="34" charset="0"/>
              </a:rPr>
              <a:t>.</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15</a:t>
            </a:fld>
            <a:endParaRPr lang="en-US" sz="1800" b="0" strike="noStrike" spc="-1">
              <a:latin typeface="Times New Roman"/>
            </a:endParaRPr>
          </a:p>
        </p:txBody>
      </p:sp>
    </p:spTree>
    <p:extLst>
      <p:ext uri="{BB962C8B-B14F-4D97-AF65-F5344CB8AC3E}">
        <p14:creationId xmlns:p14="http://schemas.microsoft.com/office/powerpoint/2010/main" val="285374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4: </a:t>
            </a:r>
            <a:r>
              <a:rPr lang="nb-NO" sz="6000" b="0" strike="noStrike" spc="-1" dirty="0" err="1">
                <a:solidFill>
                  <a:srgbClr val="000000"/>
                </a:solidFill>
                <a:latin typeface="Calibri"/>
                <a:ea typeface="Calibri"/>
              </a:rPr>
              <a:t>Dimetylsulfid</a:t>
            </a:r>
            <a:r>
              <a:rPr lang="nb-NO" sz="6000" b="0" strike="noStrike" spc="-1" dirty="0">
                <a:solidFill>
                  <a:srgbClr val="000000"/>
                </a:solidFill>
                <a:latin typeface="Calibri"/>
                <a:ea typeface="Calibri"/>
              </a:rPr>
              <a:t> (DMS)</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83500" lnSpcReduction="10000"/>
          </a:bodyPr>
          <a:lstStyle/>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Hva: </a:t>
            </a:r>
            <a:r>
              <a:rPr lang="nb-NO" sz="3200" spc="-1" dirty="0">
                <a:solidFill>
                  <a:srgbClr val="000000"/>
                </a:solidFill>
                <a:latin typeface="Calibri" panose="020F0502020204030204" pitchFamily="34" charset="0"/>
                <a:cs typeface="Calibri" panose="020F0502020204030204" pitchFamily="34" charset="0"/>
              </a:rPr>
              <a:t>Lukter alt fra hermetisk mais til kokt kål, tomatjuice </a:t>
            </a:r>
            <a:br>
              <a:rPr lang="nb-NO" sz="3200" spc="-1" dirty="0">
                <a:solidFill>
                  <a:srgbClr val="000000"/>
                </a:solidFill>
                <a:latin typeface="Calibri" panose="020F0502020204030204" pitchFamily="34" charset="0"/>
                <a:cs typeface="Calibri" panose="020F0502020204030204" pitchFamily="34" charset="0"/>
              </a:rPr>
            </a:br>
            <a:r>
              <a:rPr lang="nb-NO" sz="3200" spc="-1" dirty="0">
                <a:solidFill>
                  <a:srgbClr val="000000"/>
                </a:solidFill>
                <a:latin typeface="Calibri" panose="020F0502020204030204" pitchFamily="34" charset="0"/>
                <a:cs typeface="Calibri" panose="020F0502020204030204" pitchFamily="34" charset="0"/>
              </a:rPr>
              <a:t>og råtten søppelsekk. Under et visst nivå kan den gi fylde og kompleksitet.</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 </a:t>
            </a:r>
            <a:r>
              <a:rPr lang="nb-NO" sz="3200" spc="-1" dirty="0">
                <a:solidFill>
                  <a:srgbClr val="000000"/>
                </a:solidFill>
                <a:latin typeface="Calibri" panose="020F0502020204030204" pitchFamily="34" charset="0"/>
                <a:cs typeface="Calibri" panose="020F0502020204030204" pitchFamily="34" charset="0"/>
              </a:rPr>
              <a:t>Vanlig i tysk pilsner; amerikansk </a:t>
            </a:r>
            <a:r>
              <a:rPr lang="nb-NO" sz="3200" spc="-1" dirty="0" err="1">
                <a:solidFill>
                  <a:srgbClr val="000000"/>
                </a:solidFill>
                <a:latin typeface="Calibri" panose="020F0502020204030204" pitchFamily="34" charset="0"/>
                <a:cs typeface="Calibri" panose="020F0502020204030204" pitchFamily="34" charset="0"/>
              </a:rPr>
              <a:t>cream</a:t>
            </a:r>
            <a:r>
              <a:rPr lang="nb-NO" sz="3200" spc="-1" dirty="0">
                <a:solidFill>
                  <a:srgbClr val="000000"/>
                </a:solidFill>
                <a:latin typeface="Calibri" panose="020F0502020204030204" pitchFamily="34" charset="0"/>
                <a:cs typeface="Calibri" panose="020F0502020204030204" pitchFamily="34" charset="0"/>
              </a:rPr>
              <a:t> ale og industrilager laget på mais kan ha litt preg fra DMS, ellers ingen andre typer. </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Hvorfor: </a:t>
            </a:r>
            <a:r>
              <a:rPr lang="nb-NO" sz="3200" spc="-1" dirty="0">
                <a:solidFill>
                  <a:srgbClr val="000000"/>
                </a:solidFill>
                <a:latin typeface="Calibri" panose="020F0502020204030204" pitchFamily="34" charset="0"/>
                <a:cs typeface="Calibri" panose="020F0502020204030204" pitchFamily="34" charset="0"/>
              </a:rPr>
              <a:t>S-metyl-</a:t>
            </a:r>
            <a:r>
              <a:rPr lang="nb-NO" sz="3200" spc="-1" dirty="0" err="1">
                <a:solidFill>
                  <a:srgbClr val="000000"/>
                </a:solidFill>
                <a:latin typeface="Calibri" panose="020F0502020204030204" pitchFamily="34" charset="0"/>
                <a:cs typeface="Calibri" panose="020F0502020204030204" pitchFamily="34" charset="0"/>
              </a:rPr>
              <a:t>metionin</a:t>
            </a:r>
            <a:r>
              <a:rPr lang="nb-NO" sz="3200" spc="-1" dirty="0">
                <a:solidFill>
                  <a:srgbClr val="000000"/>
                </a:solidFill>
                <a:latin typeface="Calibri" panose="020F0502020204030204" pitchFamily="34" charset="0"/>
                <a:cs typeface="Calibri" panose="020F0502020204030204" pitchFamily="34" charset="0"/>
              </a:rPr>
              <a:t>, et stoff som finnes i (spesielt lyst) malt, må omdannes til DMS og fordampe under koking av vørteren. Vørteren er altså ikke dampet nok. Hurtig nedkjøling av vørteren vil også hjelpe. Enkelte infeksjoner vil også kunne gi DMS.</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16</a:t>
            </a:fld>
            <a:endParaRPr lang="en-US" sz="1800" b="0" strike="noStrike" spc="-1">
              <a:latin typeface="Times New Roman"/>
            </a:endParaRPr>
          </a:p>
        </p:txBody>
      </p:sp>
    </p:spTree>
    <p:extLst>
      <p:ext uri="{BB962C8B-B14F-4D97-AF65-F5344CB8AC3E}">
        <p14:creationId xmlns:p14="http://schemas.microsoft.com/office/powerpoint/2010/main" val="5251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Noen triks…</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Prøv å blande DMS og </a:t>
            </a:r>
            <a:r>
              <a:rPr lang="nb-NO" sz="3200" spc="-1" dirty="0" err="1">
                <a:solidFill>
                  <a:srgbClr val="000000"/>
                </a:solidFill>
                <a:latin typeface="Calibri" panose="020F0502020204030204" pitchFamily="34" charset="0"/>
                <a:cs typeface="Calibri" panose="020F0502020204030204" pitchFamily="34" charset="0"/>
              </a:rPr>
              <a:t>Diacetyl</a:t>
            </a:r>
            <a:r>
              <a:rPr lang="nb-NO" sz="3200" spc="-1" dirty="0">
                <a:solidFill>
                  <a:srgbClr val="000000"/>
                </a:solidFill>
                <a:latin typeface="Calibri" panose="020F0502020204030204" pitchFamily="34" charset="0"/>
                <a:cs typeface="Calibri" panose="020F0502020204030204" pitchFamily="34" charset="0"/>
              </a:rPr>
              <a:t>, klarer du å kjenne igjen hver smak?</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Bland ut prøvene med rent øl for å se hvor svakt du kan kjenne</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17</a:t>
            </a:fld>
            <a:endParaRPr lang="en-US" sz="1800" b="0" strike="noStrike" spc="-1">
              <a:latin typeface="Times New Roman"/>
            </a:endParaRPr>
          </a:p>
        </p:txBody>
      </p:sp>
    </p:spTree>
    <p:extLst>
      <p:ext uri="{BB962C8B-B14F-4D97-AF65-F5344CB8AC3E}">
        <p14:creationId xmlns:p14="http://schemas.microsoft.com/office/powerpoint/2010/main" val="633465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5: </a:t>
            </a:r>
            <a:r>
              <a:rPr lang="nb-NO" sz="6000" b="0" strike="noStrike" spc="-1" dirty="0" err="1">
                <a:solidFill>
                  <a:srgbClr val="000000"/>
                </a:solidFill>
                <a:latin typeface="Calibri"/>
                <a:ea typeface="Calibri"/>
              </a:rPr>
              <a:t>Isoamylacetat</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lnSpcReduction="10000"/>
          </a:bodyPr>
          <a:lstStyle/>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Hva:</a:t>
            </a:r>
            <a:r>
              <a:rPr lang="nb-NO" sz="3200" spc="-1" dirty="0">
                <a:solidFill>
                  <a:srgbClr val="000000"/>
                </a:solidFill>
                <a:latin typeface="Calibri" panose="020F0502020204030204" pitchFamily="34" charset="0"/>
                <a:cs typeface="Calibri" panose="020F0502020204030204" pitchFamily="34" charset="0"/>
              </a:rPr>
              <a:t> Ester, lukter og smaker </a:t>
            </a:r>
            <a:r>
              <a:rPr lang="nb-NO" sz="3200" spc="-1" dirty="0">
                <a:latin typeface="Calibri" panose="020F0502020204030204" pitchFamily="34" charset="0"/>
                <a:cs typeface="Calibri" panose="020F0502020204030204" pitchFamily="34" charset="0"/>
              </a:rPr>
              <a:t>banan, pære, fruktdrops. </a:t>
            </a:r>
            <a:endParaRPr lang="nb-NO" sz="3200" spc="-1" dirty="0">
              <a:solidFill>
                <a:srgbClr val="000000"/>
              </a:solidFill>
              <a:latin typeface="Calibri" panose="020F0502020204030204" pitchFamily="34" charset="0"/>
              <a:cs typeface="Calibri" panose="020F0502020204030204" pitchFamily="34" charset="0"/>
            </a:endParaRP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a:t>
            </a:r>
            <a:r>
              <a:rPr lang="nb-NO" sz="3200" spc="-1" dirty="0">
                <a:solidFill>
                  <a:srgbClr val="000000"/>
                </a:solidFill>
                <a:latin typeface="Calibri" panose="020F0502020204030204" pitchFamily="34" charset="0"/>
                <a:cs typeface="Calibri" panose="020F0502020204030204" pitchFamily="34" charset="0"/>
              </a:rPr>
              <a:t> </a:t>
            </a:r>
            <a:r>
              <a:rPr lang="nb-NO" sz="3200" spc="-1" dirty="0" err="1">
                <a:latin typeface="Calibri" panose="020F0502020204030204" pitchFamily="34" charset="0"/>
                <a:cs typeface="Calibri" panose="020F0502020204030204" pitchFamily="34" charset="0"/>
              </a:rPr>
              <a:t>Weissbier</a:t>
            </a:r>
            <a:r>
              <a:rPr lang="nb-NO" sz="3200" spc="-1" dirty="0">
                <a:latin typeface="Calibri" panose="020F0502020204030204" pitchFamily="34" charset="0"/>
                <a:cs typeface="Calibri" panose="020F0502020204030204" pitchFamily="34" charset="0"/>
              </a:rPr>
              <a:t> (alle typer) er den mest kjente, men også vanlig i sterke belgiske ales. Ellers er det uønsket, selv om et visst nivå er vanlig i alle ales. Gjærtype påvirker nivået.</a:t>
            </a:r>
            <a:endParaRPr lang="nb-NO" sz="3200" spc="-1" dirty="0">
              <a:solidFill>
                <a:srgbClr val="000000"/>
              </a:solidFill>
              <a:latin typeface="Calibri" panose="020F0502020204030204" pitchFamily="34" charset="0"/>
              <a:cs typeface="Calibri" panose="020F0502020204030204" pitchFamily="34" charset="0"/>
            </a:endParaRP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Hvorfor:</a:t>
            </a:r>
            <a:r>
              <a:rPr lang="nb-NO" sz="3200" spc="-1" dirty="0">
                <a:solidFill>
                  <a:srgbClr val="000000"/>
                </a:solidFill>
                <a:latin typeface="Calibri" panose="020F0502020204030204" pitchFamily="34" charset="0"/>
                <a:cs typeface="Calibri" panose="020F0502020204030204" pitchFamily="34" charset="0"/>
              </a:rPr>
              <a:t> Et resultat av gjæringsprosessen, som en reaksjon mellom alkohol og syre. Lite oksygen, høy gjæringstemperatur, </a:t>
            </a:r>
            <a:r>
              <a:rPr lang="nb-NO" sz="3200" spc="-1" dirty="0" err="1">
                <a:solidFill>
                  <a:srgbClr val="000000"/>
                </a:solidFill>
                <a:latin typeface="Calibri" panose="020F0502020204030204" pitchFamily="34" charset="0"/>
                <a:cs typeface="Calibri" panose="020F0502020204030204" pitchFamily="34" charset="0"/>
              </a:rPr>
              <a:t>underpitching</a:t>
            </a:r>
            <a:r>
              <a:rPr lang="nb-NO" sz="3200" spc="-1" dirty="0">
                <a:solidFill>
                  <a:srgbClr val="000000"/>
                </a:solidFill>
                <a:latin typeface="Calibri" panose="020F0502020204030204" pitchFamily="34" charset="0"/>
                <a:cs typeface="Calibri" panose="020F0502020204030204" pitchFamily="34" charset="0"/>
              </a:rPr>
              <a:t>, høyt glukosenivå og høy OG øker nivået. </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18</a:t>
            </a:fld>
            <a:endParaRPr lang="en-US" sz="1800" b="0" strike="noStrike" spc="-1">
              <a:latin typeface="Times New Roman"/>
            </a:endParaRPr>
          </a:p>
        </p:txBody>
      </p:sp>
    </p:spTree>
    <p:extLst>
      <p:ext uri="{BB962C8B-B14F-4D97-AF65-F5344CB8AC3E}">
        <p14:creationId xmlns:p14="http://schemas.microsoft.com/office/powerpoint/2010/main" val="446886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spc="-1" dirty="0">
                <a:latin typeface="Calibri"/>
                <a:ea typeface="Calibri"/>
              </a:rPr>
              <a:t>6</a:t>
            </a:r>
            <a:r>
              <a:rPr lang="nb-NO" sz="6000" b="0" strike="noStrike" spc="-1" dirty="0">
                <a:solidFill>
                  <a:srgbClr val="000000"/>
                </a:solidFill>
                <a:latin typeface="Calibri"/>
                <a:ea typeface="Calibri"/>
              </a:rPr>
              <a:t>: Papp-</a:t>
            </a:r>
            <a:r>
              <a:rPr lang="nb-NO" sz="6000" b="0" strike="noStrike" spc="-1" dirty="0" err="1">
                <a:solidFill>
                  <a:srgbClr val="000000"/>
                </a:solidFill>
                <a:latin typeface="Calibri"/>
                <a:ea typeface="Calibri"/>
              </a:rPr>
              <a:t>aktig</a:t>
            </a:r>
            <a:r>
              <a:rPr lang="nb-NO" sz="6000" b="0" strike="noStrike" spc="-1" dirty="0">
                <a:solidFill>
                  <a:srgbClr val="000000"/>
                </a:solidFill>
                <a:latin typeface="Calibri"/>
                <a:ea typeface="Calibri"/>
              </a:rPr>
              <a:t> (Oksidering)</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Hva:</a:t>
            </a:r>
            <a:r>
              <a:rPr lang="nb-NO" sz="3200" spc="-1" dirty="0">
                <a:solidFill>
                  <a:srgbClr val="000000"/>
                </a:solidFill>
                <a:latin typeface="Calibri" panose="020F0502020204030204" pitchFamily="34" charset="0"/>
                <a:cs typeface="Calibri" panose="020F0502020204030204" pitchFamily="34" charset="0"/>
              </a:rPr>
              <a:t> </a:t>
            </a:r>
            <a:r>
              <a:rPr lang="nb-NO" sz="3200" spc="-1" dirty="0">
                <a:latin typeface="Calibri" panose="020F0502020204030204" pitchFamily="34" charset="0"/>
                <a:cs typeface="Calibri" panose="020F0502020204030204" pitchFamily="34" charset="0"/>
              </a:rPr>
              <a:t>Våt papp, mugg, gamle bøker. </a:t>
            </a:r>
            <a:endParaRPr lang="nb-NO" sz="3200" spc="-1" dirty="0">
              <a:solidFill>
                <a:srgbClr val="000000"/>
              </a:solidFill>
              <a:latin typeface="Calibri" panose="020F0502020204030204" pitchFamily="34" charset="0"/>
              <a:cs typeface="Calibri" panose="020F0502020204030204" pitchFamily="34" charset="0"/>
            </a:endParaRP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a:t>
            </a:r>
            <a:r>
              <a:rPr lang="nb-NO" sz="3200" spc="-1" dirty="0">
                <a:solidFill>
                  <a:srgbClr val="000000"/>
                </a:solidFill>
                <a:latin typeface="Calibri" panose="020F0502020204030204" pitchFamily="34" charset="0"/>
                <a:cs typeface="Calibri" panose="020F0502020204030204" pitchFamily="34" charset="0"/>
              </a:rPr>
              <a:t> </a:t>
            </a:r>
            <a:r>
              <a:rPr lang="nb-NO" sz="3200" spc="-1" dirty="0">
                <a:latin typeface="Calibri" panose="020F0502020204030204" pitchFamily="34" charset="0"/>
                <a:cs typeface="Calibri" panose="020F0502020204030204" pitchFamily="34" charset="0"/>
              </a:rPr>
              <a:t>Gammelt øl, spesielt merkbart i lyse typer.</a:t>
            </a:r>
            <a:endParaRPr lang="nb-NO" sz="3200" spc="-1" dirty="0">
              <a:solidFill>
                <a:srgbClr val="000000"/>
              </a:solidFill>
              <a:latin typeface="Calibri" panose="020F0502020204030204" pitchFamily="34" charset="0"/>
              <a:cs typeface="Calibri" panose="020F0502020204030204" pitchFamily="34" charset="0"/>
            </a:endParaRP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Hvorfor:</a:t>
            </a:r>
            <a:r>
              <a:rPr lang="nb-NO" sz="3200" spc="-1" dirty="0">
                <a:solidFill>
                  <a:srgbClr val="000000"/>
                </a:solidFill>
                <a:latin typeface="Calibri" panose="020F0502020204030204" pitchFamily="34" charset="0"/>
                <a:cs typeface="Calibri" panose="020F0502020204030204" pitchFamily="34" charset="0"/>
              </a:rPr>
              <a:t> Et resultat av lagring, varme og oksygen akselererer prosessen. Kan være ønskelig i enkelte typer som Engelsk </a:t>
            </a:r>
            <a:r>
              <a:rPr lang="nb-NO" sz="3200" spc="-1" dirty="0" err="1">
                <a:solidFill>
                  <a:srgbClr val="000000"/>
                </a:solidFill>
                <a:latin typeface="Calibri" panose="020F0502020204030204" pitchFamily="34" charset="0"/>
                <a:cs typeface="Calibri" panose="020F0502020204030204" pitchFamily="34" charset="0"/>
              </a:rPr>
              <a:t>Barley</a:t>
            </a:r>
            <a:r>
              <a:rPr lang="nb-NO" sz="3200" spc="-1" dirty="0">
                <a:solidFill>
                  <a:srgbClr val="000000"/>
                </a:solidFill>
                <a:latin typeface="Calibri" panose="020F0502020204030204" pitchFamily="34" charset="0"/>
                <a:cs typeface="Calibri" panose="020F0502020204030204" pitchFamily="34" charset="0"/>
              </a:rPr>
              <a:t> Wine, men har da utviklet seg til noe som minner om Sherry. Unngå oksygen i vann, mesk og vørter, og i slanger og gjæringsdunker.</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19</a:t>
            </a:fld>
            <a:endParaRPr lang="en-US" sz="1800" b="0" strike="noStrike" spc="-1">
              <a:latin typeface="Times New Roman"/>
            </a:endParaRPr>
          </a:p>
        </p:txBody>
      </p:sp>
    </p:spTree>
    <p:extLst>
      <p:ext uri="{BB962C8B-B14F-4D97-AF65-F5344CB8AC3E}">
        <p14:creationId xmlns:p14="http://schemas.microsoft.com/office/powerpoint/2010/main" val="3855991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Norbrygg og usmaker</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83500" lnSpcReduction="20000"/>
          </a:bodyPr>
          <a:lstStyle/>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Hvordan lukter </a:t>
            </a:r>
            <a:r>
              <a:rPr lang="nb-NO" sz="3200" b="0" i="1" strike="noStrike" spc="-1" dirty="0" err="1">
                <a:solidFill>
                  <a:srgbClr val="000000"/>
                </a:solidFill>
                <a:latin typeface="Calibri" panose="020F0502020204030204" pitchFamily="34" charset="0"/>
                <a:cs typeface="Calibri" panose="020F0502020204030204" pitchFamily="34" charset="0"/>
              </a:rPr>
              <a:t>diacetyl</a:t>
            </a:r>
            <a:r>
              <a:rPr lang="nb-NO" sz="3200" b="0" strike="noStrike" spc="-1" dirty="0">
                <a:solidFill>
                  <a:srgbClr val="000000"/>
                </a:solidFill>
                <a:latin typeface="Calibri" panose="020F0502020204030204" pitchFamily="34" charset="0"/>
                <a:cs typeface="Calibri" panose="020F0502020204030204" pitchFamily="34" charset="0"/>
              </a:rPr>
              <a:t> eller </a:t>
            </a:r>
            <a:r>
              <a:rPr lang="nb-NO" sz="3200" b="0" i="1" strike="noStrike" spc="-1" dirty="0">
                <a:solidFill>
                  <a:srgbClr val="000000"/>
                </a:solidFill>
                <a:latin typeface="Calibri" panose="020F0502020204030204" pitchFamily="34" charset="0"/>
                <a:cs typeface="Calibri" panose="020F0502020204030204" pitchFamily="34" charset="0"/>
              </a:rPr>
              <a:t>DMS</a:t>
            </a:r>
            <a:r>
              <a:rPr lang="nb-NO" sz="3200" b="0" strike="noStrike" spc="-1" dirty="0">
                <a:solidFill>
                  <a:srgbClr val="000000"/>
                </a:solidFill>
                <a:latin typeface="Calibri" panose="020F0502020204030204" pitchFamily="34" charset="0"/>
                <a:cs typeface="Calibri" panose="020F0502020204030204" pitchFamily="34" charset="0"/>
              </a:rPr>
              <a:t>? Uten å ha prøvd usmakssett er det vanskelig å si. Norbrygg deler derfor ut eksempler på usmaker til grupper av medlemmer som ønsker å smake.</a:t>
            </a:r>
          </a:p>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Målet med dette er å gi noe til medlemmene, øke kompetansen blant hjemmebryggerne – og kanskje få flere interessert i å bli </a:t>
            </a:r>
            <a:r>
              <a:rPr lang="nb-NO" sz="3200" b="0" strike="noStrike" spc="-1" dirty="0" err="1">
                <a:solidFill>
                  <a:srgbClr val="000000"/>
                </a:solidFill>
                <a:latin typeface="Calibri" panose="020F0502020204030204" pitchFamily="34" charset="0"/>
                <a:cs typeface="Calibri" panose="020F0502020204030204" pitchFamily="34" charset="0"/>
              </a:rPr>
              <a:t>øldommere</a:t>
            </a:r>
            <a:r>
              <a:rPr lang="nb-NO" sz="3200" b="0" strike="noStrike" spc="-1" dirty="0">
                <a:solidFill>
                  <a:srgbClr val="000000"/>
                </a:solidFill>
                <a:latin typeface="Calibri" panose="020F0502020204030204" pitchFamily="34" charset="0"/>
                <a:cs typeface="Calibri" panose="020F0502020204030204" pitchFamily="34" charset="0"/>
              </a:rPr>
              <a:t>.</a:t>
            </a:r>
          </a:p>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Kurssettet er tilpasset 7-10 personer, der alle må være medlem i Norbrygg.</a:t>
            </a:r>
          </a:p>
          <a:p>
            <a:pPr marL="457200" indent="-343080">
              <a:lnSpc>
                <a:spcPct val="110000"/>
              </a:lnSpc>
              <a:spcBef>
                <a:spcPts val="1199"/>
              </a:spcBef>
              <a:buClr>
                <a:srgbClr val="1A2732"/>
              </a:buClr>
              <a:buFont typeface="Arial"/>
              <a:buChar char="•"/>
            </a:pPr>
            <a:r>
              <a:rPr lang="nb-NO" sz="3200" b="1" strike="noStrike" spc="-1" dirty="0">
                <a:solidFill>
                  <a:srgbClr val="000000"/>
                </a:solidFill>
                <a:latin typeface="Calibri" panose="020F0502020204030204" pitchFamily="34" charset="0"/>
                <a:cs typeface="Calibri" panose="020F0502020204030204" pitchFamily="34" charset="0"/>
              </a:rPr>
              <a:t>…og husk at selv om du senere finner en usmak i et øl, er det ikke nødvendigvis en feil. I noen øltyper er de med og definerer stilen!</a:t>
            </a:r>
          </a:p>
          <a:p>
            <a:pPr marL="457200" indent="-343080">
              <a:lnSpc>
                <a:spcPct val="110000"/>
              </a:lnSpc>
              <a:spcBef>
                <a:spcPts val="1199"/>
              </a:spcBef>
              <a:buClr>
                <a:srgbClr val="1A2732"/>
              </a:buClr>
              <a:buFont typeface="Arial"/>
              <a:buChar char="•"/>
            </a:pPr>
            <a:endParaRPr lang="en-US" sz="3200" b="0" strike="noStrike"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2</a:t>
            </a:fld>
            <a:endParaRPr lang="en-US" sz="1800" b="0" strike="noStrike" spc="-1">
              <a:latin typeface="Times New Roman"/>
            </a:endParaRPr>
          </a:p>
        </p:txBody>
      </p:sp>
    </p:spTree>
    <p:extLst>
      <p:ext uri="{BB962C8B-B14F-4D97-AF65-F5344CB8AC3E}">
        <p14:creationId xmlns:p14="http://schemas.microsoft.com/office/powerpoint/2010/main" val="890024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5: Lysskadet</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Hva:</a:t>
            </a:r>
            <a:r>
              <a:rPr lang="nb-NO" sz="3200" spc="-1" dirty="0">
                <a:solidFill>
                  <a:srgbClr val="000000"/>
                </a:solidFill>
                <a:latin typeface="Calibri" panose="020F0502020204030204" pitchFamily="34" charset="0"/>
                <a:cs typeface="Calibri" panose="020F0502020204030204" pitchFamily="34" charset="0"/>
              </a:rPr>
              <a:t> Lukter skunk, svovelforbindelse.</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a:t>
            </a:r>
            <a:r>
              <a:rPr lang="nb-NO" sz="3200" spc="-1" dirty="0">
                <a:solidFill>
                  <a:srgbClr val="000000"/>
                </a:solidFill>
                <a:latin typeface="Calibri" panose="020F0502020204030204" pitchFamily="34" charset="0"/>
                <a:cs typeface="Calibri" panose="020F0502020204030204" pitchFamily="34" charset="0"/>
              </a:rPr>
              <a:t> Skal ikke forekomme. Sett en IPA i sollyset i ett minutt(!).</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Hvorfor:</a:t>
            </a:r>
            <a:r>
              <a:rPr lang="nb-NO" sz="3200" spc="-1" dirty="0">
                <a:solidFill>
                  <a:srgbClr val="000000"/>
                </a:solidFill>
                <a:latin typeface="Calibri" panose="020F0502020204030204" pitchFamily="34" charset="0"/>
                <a:cs typeface="Calibri" panose="020F0502020204030204" pitchFamily="34" charset="0"/>
              </a:rPr>
              <a:t> UV-lys reagerer med humleoljer og det dannes svovelforbindelsen 3-metyl-2-buten-1-tiol. Dette går meget raskt, og er grunnen til at øl sjelden fås i blanke flasker.</a:t>
            </a:r>
          </a:p>
          <a:p>
            <a:pPr marL="457200" indent="-343080">
              <a:lnSpc>
                <a:spcPct val="110000"/>
              </a:lnSpc>
              <a:spcBef>
                <a:spcPts val="1199"/>
              </a:spcBef>
              <a:buClr>
                <a:srgbClr val="1A2732"/>
              </a:buClr>
              <a:buFont typeface="Arial"/>
              <a:buChar char="•"/>
            </a:pPr>
            <a:endParaRPr lang="nb-NO"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20</a:t>
            </a:fld>
            <a:endParaRPr lang="en-US" sz="1800" b="0" strike="noStrike" spc="-1">
              <a:latin typeface="Times New Roman"/>
            </a:endParaRPr>
          </a:p>
        </p:txBody>
      </p:sp>
    </p:spTree>
    <p:extLst>
      <p:ext uri="{BB962C8B-B14F-4D97-AF65-F5344CB8AC3E}">
        <p14:creationId xmlns:p14="http://schemas.microsoft.com/office/powerpoint/2010/main" val="1551174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spc="-1" dirty="0">
                <a:latin typeface="Calibri"/>
                <a:ea typeface="Calibri"/>
              </a:rPr>
              <a:t>7</a:t>
            </a:r>
            <a:r>
              <a:rPr lang="nb-NO" sz="6000" b="0" strike="noStrike" spc="-1" dirty="0">
                <a:solidFill>
                  <a:srgbClr val="000000"/>
                </a:solidFill>
                <a:latin typeface="Calibri"/>
                <a:ea typeface="Calibri"/>
              </a:rPr>
              <a:t>: Kontaminasjon/infeksjon</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Hva:</a:t>
            </a:r>
            <a:r>
              <a:rPr lang="nb-NO" sz="3200" spc="-1" dirty="0">
                <a:solidFill>
                  <a:srgbClr val="000000"/>
                </a:solidFill>
                <a:latin typeface="Calibri" panose="020F0502020204030204" pitchFamily="34" charset="0"/>
                <a:cs typeface="Calibri" panose="020F0502020204030204" pitchFamily="34" charset="0"/>
              </a:rPr>
              <a:t> Harskt smør, rømme, kulturmelk, eddik</a:t>
            </a:r>
          </a:p>
          <a:p>
            <a:pPr marL="457200" indent="-343080">
              <a:lnSpc>
                <a:spcPct val="110000"/>
              </a:lnSpc>
              <a:spcBef>
                <a:spcPts val="1199"/>
              </a:spcBef>
              <a:buClr>
                <a:srgbClr val="1A2732"/>
              </a:buClr>
              <a:buFont typeface="Arial"/>
              <a:buChar char="•"/>
            </a:pPr>
            <a:r>
              <a:rPr lang="nb-NO" sz="3200" b="1" spc="-1" dirty="0">
                <a:latin typeface="Calibri" panose="020F0502020204030204" pitchFamily="34" charset="0"/>
                <a:cs typeface="Calibri" panose="020F0502020204030204" pitchFamily="34" charset="0"/>
              </a:rPr>
              <a:t>Hvor: </a:t>
            </a:r>
            <a:r>
              <a:rPr lang="nb-NO" sz="3200" spc="-1" dirty="0">
                <a:latin typeface="Calibri" panose="020F0502020204030204" pitchFamily="34" charset="0"/>
                <a:cs typeface="Calibri" panose="020F0502020204030204" pitchFamily="34" charset="0"/>
              </a:rPr>
              <a:t>Skal ikke forekomme</a:t>
            </a:r>
          </a:p>
          <a:p>
            <a:pPr marL="457200" indent="-343080">
              <a:lnSpc>
                <a:spcPct val="110000"/>
              </a:lnSpc>
              <a:spcBef>
                <a:spcPts val="1199"/>
              </a:spcBef>
              <a:buClr>
                <a:srgbClr val="1A2732"/>
              </a:buClr>
              <a:buFont typeface="Arial"/>
              <a:buChar char="•"/>
            </a:pPr>
            <a:r>
              <a:rPr lang="nb-NO" sz="3200" b="1" spc="-1" dirty="0">
                <a:solidFill>
                  <a:srgbClr val="000000"/>
                </a:solidFill>
                <a:latin typeface="Calibri" panose="020F0502020204030204" pitchFamily="34" charset="0"/>
                <a:cs typeface="Calibri" panose="020F0502020204030204" pitchFamily="34" charset="0"/>
              </a:rPr>
              <a:t>Hvorfor:</a:t>
            </a:r>
            <a:r>
              <a:rPr lang="nb-NO" sz="3200" spc="-1" dirty="0">
                <a:solidFill>
                  <a:srgbClr val="000000"/>
                </a:solidFill>
                <a:latin typeface="Calibri" panose="020F0502020204030204" pitchFamily="34" charset="0"/>
                <a:cs typeface="Calibri" panose="020F0502020204030204" pitchFamily="34" charset="0"/>
              </a:rPr>
              <a:t> Melkesyrebakterier som lager melkesyre, eddiksyre og </a:t>
            </a:r>
            <a:r>
              <a:rPr lang="nb-NO" sz="3200" spc="-1" dirty="0" err="1">
                <a:solidFill>
                  <a:srgbClr val="000000"/>
                </a:solidFill>
                <a:latin typeface="Calibri" panose="020F0502020204030204" pitchFamily="34" charset="0"/>
                <a:cs typeface="Calibri" panose="020F0502020204030204" pitchFamily="34" charset="0"/>
              </a:rPr>
              <a:t>diacetyl</a:t>
            </a:r>
            <a:r>
              <a:rPr lang="nb-NO" sz="3200" spc="-1" dirty="0">
                <a:solidFill>
                  <a:srgbClr val="000000"/>
                </a:solidFill>
                <a:latin typeface="Calibri" panose="020F0502020204030204" pitchFamily="34" charset="0"/>
                <a:cs typeface="Calibri" panose="020F0502020204030204" pitchFamily="34" charset="0"/>
              </a:rPr>
              <a:t>. Melkesyrebakteriene er «overalt» – viktig med god hygiene: </a:t>
            </a:r>
            <a:br>
              <a:rPr lang="nb-NO" sz="3200" spc="-1" dirty="0">
                <a:solidFill>
                  <a:srgbClr val="000000"/>
                </a:solidFill>
                <a:latin typeface="Calibri" panose="020F0502020204030204" pitchFamily="34" charset="0"/>
                <a:cs typeface="Calibri" panose="020F0502020204030204" pitchFamily="34" charset="0"/>
              </a:rPr>
            </a:br>
            <a:r>
              <a:rPr lang="nb-NO" sz="3200" spc="-1" dirty="0">
                <a:solidFill>
                  <a:srgbClr val="000000"/>
                </a:solidFill>
                <a:latin typeface="Calibri" panose="020F0502020204030204" pitchFamily="34" charset="0"/>
                <a:cs typeface="Calibri" panose="020F0502020204030204" pitchFamily="34" charset="0"/>
              </a:rPr>
              <a:t>	Overføring til gjæringskar, gjæring, tapping på 	flaske/fat, tappelinjer/tappekran.</a:t>
            </a: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21</a:t>
            </a:fld>
            <a:endParaRPr lang="en-US" sz="1800" b="0" strike="noStrike" spc="-1">
              <a:latin typeface="Times New Roman"/>
            </a:endParaRPr>
          </a:p>
        </p:txBody>
      </p:sp>
    </p:spTree>
    <p:extLst>
      <p:ext uri="{BB962C8B-B14F-4D97-AF65-F5344CB8AC3E}">
        <p14:creationId xmlns:p14="http://schemas.microsoft.com/office/powerpoint/2010/main" val="1524781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Noen triks…</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Prøv å blande flere smaker i “cocktailen”, kan du kjenne igjen hver av smakene?</a:t>
            </a: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22</a:t>
            </a:fld>
            <a:endParaRPr lang="en-US" sz="1800" b="0" strike="noStrike" spc="-1">
              <a:latin typeface="Times New Roman"/>
            </a:endParaRPr>
          </a:p>
        </p:txBody>
      </p:sp>
    </p:spTree>
    <p:extLst>
      <p:ext uri="{BB962C8B-B14F-4D97-AF65-F5344CB8AC3E}">
        <p14:creationId xmlns:p14="http://schemas.microsoft.com/office/powerpoint/2010/main" val="108854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Enda mer smaking…? </a:t>
            </a:r>
            <a:endParaRPr lang="en-US" sz="6000" b="0" strike="noStrike" spc="-1" dirty="0">
              <a:solidFill>
                <a:srgbClr val="000000"/>
              </a:solidFill>
              <a:latin typeface="Arial"/>
            </a:endParaRPr>
          </a:p>
        </p:txBody>
      </p:sp>
      <p:sp>
        <p:nvSpPr>
          <p:cNvPr id="173" name="PlaceHolder 2"/>
          <p:cNvSpPr>
            <a:spLocks noGrp="1"/>
          </p:cNvSpPr>
          <p:nvPr>
            <p:ph/>
          </p:nvPr>
        </p:nvSpPr>
        <p:spPr>
          <a:xfrm>
            <a:off x="1097280" y="1845720"/>
            <a:ext cx="10310760" cy="4160880"/>
          </a:xfrm>
          <a:prstGeom prst="rect">
            <a:avLst/>
          </a:prstGeom>
          <a:noFill/>
          <a:ln w="0">
            <a:noFill/>
          </a:ln>
        </p:spPr>
        <p:txBody>
          <a:bodyPr lIns="0" rIns="0" anchor="t">
            <a:normAutofit/>
          </a:bodyPr>
          <a:lstStyle/>
          <a:p>
            <a:pPr marL="457200" indent="-343080">
              <a:lnSpc>
                <a:spcPct val="100000"/>
              </a:lnSpc>
              <a:spcBef>
                <a:spcPts val="1199"/>
              </a:spcBef>
              <a:buClr>
                <a:srgbClr val="1A2732"/>
              </a:buClr>
              <a:buFont typeface="Arial"/>
              <a:buChar char="•"/>
            </a:pPr>
            <a:r>
              <a:rPr lang="nb-NO" sz="3200" b="1" strike="noStrike" spc="-1" dirty="0" err="1">
                <a:solidFill>
                  <a:srgbClr val="000000"/>
                </a:solidFill>
                <a:latin typeface="Calibri"/>
                <a:ea typeface="Calibri"/>
              </a:rPr>
              <a:t>YouTube</a:t>
            </a:r>
            <a:r>
              <a:rPr lang="nb-NO" sz="3200" b="1" strike="noStrike" spc="-1" dirty="0">
                <a:solidFill>
                  <a:srgbClr val="000000"/>
                </a:solidFill>
                <a:latin typeface="Calibri"/>
                <a:ea typeface="Calibri"/>
              </a:rPr>
              <a:t>: </a:t>
            </a:r>
            <a:r>
              <a:rPr lang="nb-NO" sz="3200" strike="noStrike" spc="-1" dirty="0">
                <a:solidFill>
                  <a:srgbClr val="000000"/>
                </a:solidFill>
                <a:latin typeface="Calibri"/>
                <a:ea typeface="Calibri"/>
              </a:rPr>
              <a:t>Søk for Siebel – mange korte videoer om de ulike usmakene</a:t>
            </a:r>
          </a:p>
          <a:p>
            <a:pPr marL="457200" indent="-343080">
              <a:lnSpc>
                <a:spcPct val="100000"/>
              </a:lnSpc>
              <a:spcBef>
                <a:spcPts val="1199"/>
              </a:spcBef>
              <a:buClr>
                <a:srgbClr val="1A2732"/>
              </a:buClr>
              <a:buFont typeface="Arial"/>
              <a:buChar char="•"/>
            </a:pPr>
            <a:endParaRPr lang="nb-NO" sz="3200" spc="-1" dirty="0">
              <a:solidFill>
                <a:srgbClr val="000000"/>
              </a:solidFill>
              <a:latin typeface="Calibri"/>
            </a:endParaRPr>
          </a:p>
          <a:p>
            <a:pPr marL="457200" indent="-343080">
              <a:lnSpc>
                <a:spcPct val="100000"/>
              </a:lnSpc>
              <a:spcBef>
                <a:spcPts val="1199"/>
              </a:spcBef>
              <a:buClr>
                <a:srgbClr val="1A2732"/>
              </a:buClr>
              <a:buFont typeface="Arial"/>
              <a:buChar char="•"/>
            </a:pPr>
            <a:r>
              <a:rPr lang="nb-NO" sz="3200" spc="-1" dirty="0">
                <a:solidFill>
                  <a:srgbClr val="000000"/>
                </a:solidFill>
                <a:latin typeface="Calibri"/>
              </a:rPr>
              <a:t>Er dette noe du vil fordype deg i? </a:t>
            </a:r>
            <a:br>
              <a:rPr lang="nb-NO" sz="3200" spc="-1" dirty="0">
                <a:solidFill>
                  <a:srgbClr val="000000"/>
                </a:solidFill>
                <a:latin typeface="Calibri"/>
              </a:rPr>
            </a:br>
            <a:r>
              <a:rPr lang="nb-NO" sz="3200" spc="-1" dirty="0">
                <a:solidFill>
                  <a:srgbClr val="000000"/>
                </a:solidFill>
                <a:latin typeface="Calibri"/>
              </a:rPr>
              <a:t>Ta det neste steget og bli </a:t>
            </a:r>
            <a:r>
              <a:rPr lang="nb-NO" sz="3200" spc="-1" dirty="0" err="1">
                <a:solidFill>
                  <a:srgbClr val="000000"/>
                </a:solidFill>
                <a:latin typeface="Calibri"/>
              </a:rPr>
              <a:t>øldommer</a:t>
            </a:r>
            <a:r>
              <a:rPr lang="nb-NO" sz="3200" spc="-1" dirty="0">
                <a:solidFill>
                  <a:srgbClr val="000000"/>
                </a:solidFill>
                <a:latin typeface="Calibri"/>
              </a:rPr>
              <a:t>: </a:t>
            </a:r>
            <a:br>
              <a:rPr lang="nb-NO" sz="3200" spc="-1" dirty="0">
                <a:solidFill>
                  <a:srgbClr val="000000"/>
                </a:solidFill>
                <a:latin typeface="Calibri"/>
              </a:rPr>
            </a:br>
            <a:r>
              <a:rPr lang="nb-NO" sz="3200" b="1" spc="-1" dirty="0">
                <a:solidFill>
                  <a:srgbClr val="000000"/>
                </a:solidFill>
                <a:latin typeface="Calibri"/>
                <a:hlinkClick r:id="rId3"/>
              </a:rPr>
              <a:t>https://norbrygg.no/dommer/#dommerkurs</a:t>
            </a:r>
            <a:endParaRPr lang="nb-NO" sz="3200" b="1" spc="-1" dirty="0">
              <a:solidFill>
                <a:srgbClr val="000000"/>
              </a:solidFill>
              <a:latin typeface="Calibri"/>
            </a:endParaRPr>
          </a:p>
        </p:txBody>
      </p:sp>
      <p:sp>
        <p:nvSpPr>
          <p:cNvPr id="174" name="PlaceHolder 3"/>
          <p:cNvSpPr>
            <a:spLocks noGrp="1"/>
          </p:cNvSpPr>
          <p:nvPr>
            <p:ph type="sldNum" idx="22"/>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8DB41D6A-18C9-4C96-884C-6A3D46D1201C}" type="slidenum">
              <a:rPr lang="x-none" sz="1800" b="0" strike="noStrike" spc="-1">
                <a:solidFill>
                  <a:srgbClr val="1A2732"/>
                </a:solidFill>
                <a:latin typeface="Calibri"/>
                <a:ea typeface="Calibri"/>
              </a:rPr>
              <a:t>23</a:t>
            </a:fld>
            <a:endParaRPr lang="en-US" sz="1800" b="0" strike="noStrike" spc="-1">
              <a:latin typeface="Times New Roman"/>
            </a:endParaRPr>
          </a:p>
        </p:txBody>
      </p:sp>
    </p:spTree>
    <p:extLst>
      <p:ext uri="{BB962C8B-B14F-4D97-AF65-F5344CB8AC3E}">
        <p14:creationId xmlns:p14="http://schemas.microsoft.com/office/powerpoint/2010/main" val="3733222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Etterarbeid</a:t>
            </a:r>
            <a:endParaRPr lang="en-US" sz="6000" b="0" strike="noStrike" spc="-1" dirty="0">
              <a:solidFill>
                <a:srgbClr val="000000"/>
              </a:solidFill>
              <a:latin typeface="Arial"/>
            </a:endParaRPr>
          </a:p>
        </p:txBody>
      </p:sp>
      <p:sp>
        <p:nvSpPr>
          <p:cNvPr id="173" name="PlaceHolder 2"/>
          <p:cNvSpPr>
            <a:spLocks noGrp="1"/>
          </p:cNvSpPr>
          <p:nvPr>
            <p:ph/>
          </p:nvPr>
        </p:nvSpPr>
        <p:spPr>
          <a:xfrm>
            <a:off x="1097280" y="1845720"/>
            <a:ext cx="10310760" cy="4160880"/>
          </a:xfrm>
          <a:prstGeom prst="rect">
            <a:avLst/>
          </a:prstGeom>
          <a:noFill/>
          <a:ln w="0">
            <a:noFill/>
          </a:ln>
        </p:spPr>
        <p:txBody>
          <a:bodyPr lIns="0" rIns="0" anchor="t">
            <a:normAutofit/>
          </a:bodyPr>
          <a:lstStyle/>
          <a:p>
            <a:pPr marL="457200" indent="-343080">
              <a:lnSpc>
                <a:spcPct val="100000"/>
              </a:lnSpc>
              <a:spcBef>
                <a:spcPts val="1199"/>
              </a:spcBef>
              <a:buClr>
                <a:srgbClr val="1A2732"/>
              </a:buClr>
              <a:buFont typeface="Arial"/>
              <a:buChar char="•"/>
            </a:pPr>
            <a:r>
              <a:rPr lang="nb-NO" sz="3200" spc="-1" dirty="0">
                <a:solidFill>
                  <a:srgbClr val="000000"/>
                </a:solidFill>
                <a:latin typeface="Calibri"/>
              </a:rPr>
              <a:t>Finner du noen av smakene i hjemmebrygg?</a:t>
            </a:r>
          </a:p>
          <a:p>
            <a:pPr marL="457200" indent="-343080">
              <a:lnSpc>
                <a:spcPct val="100000"/>
              </a:lnSpc>
              <a:spcBef>
                <a:spcPts val="1199"/>
              </a:spcBef>
              <a:buClr>
                <a:srgbClr val="1A2732"/>
              </a:buClr>
              <a:buFont typeface="Arial"/>
              <a:buChar char="•"/>
            </a:pPr>
            <a:r>
              <a:rPr lang="nb-NO" sz="3200" spc="-1" dirty="0">
                <a:solidFill>
                  <a:srgbClr val="000000"/>
                </a:solidFill>
                <a:latin typeface="Calibri"/>
              </a:rPr>
              <a:t>Se om du finner igjen usmakene i kommersielle øl, og om de varierer fra batch til batch.</a:t>
            </a:r>
            <a:br>
              <a:rPr lang="nb-NO" sz="3200" spc="-1" dirty="0">
                <a:solidFill>
                  <a:srgbClr val="000000"/>
                </a:solidFill>
                <a:latin typeface="Calibri"/>
              </a:rPr>
            </a:br>
            <a:r>
              <a:rPr lang="nb-NO" sz="3200" spc="-1" dirty="0">
                <a:solidFill>
                  <a:srgbClr val="000000"/>
                </a:solidFill>
                <a:latin typeface="Calibri"/>
              </a:rPr>
              <a:t>	(hint: norske butikk-</a:t>
            </a:r>
            <a:r>
              <a:rPr lang="nb-NO" sz="3200" spc="-1" dirty="0" err="1">
                <a:solidFill>
                  <a:srgbClr val="000000"/>
                </a:solidFill>
                <a:latin typeface="Calibri"/>
              </a:rPr>
              <a:t>lagere</a:t>
            </a:r>
            <a:r>
              <a:rPr lang="nb-NO" sz="3200" spc="-1" dirty="0">
                <a:solidFill>
                  <a:srgbClr val="000000"/>
                </a:solidFill>
                <a:latin typeface="Calibri"/>
              </a:rPr>
              <a:t> er veldig interessante, det </a:t>
            </a:r>
            <a:br>
              <a:rPr lang="nb-NO" sz="3200" spc="-1" dirty="0">
                <a:solidFill>
                  <a:srgbClr val="000000"/>
                </a:solidFill>
                <a:latin typeface="Calibri"/>
              </a:rPr>
            </a:br>
            <a:r>
              <a:rPr lang="nb-NO" sz="3200" spc="-1" dirty="0">
                <a:solidFill>
                  <a:srgbClr val="000000"/>
                </a:solidFill>
                <a:latin typeface="Calibri"/>
              </a:rPr>
              <a:t>	samme er britisk butikk-import)</a:t>
            </a:r>
          </a:p>
          <a:p>
            <a:pPr marL="457200" indent="-343080">
              <a:lnSpc>
                <a:spcPct val="100000"/>
              </a:lnSpc>
              <a:spcBef>
                <a:spcPts val="1199"/>
              </a:spcBef>
              <a:buClr>
                <a:srgbClr val="1A2732"/>
              </a:buClr>
              <a:buFont typeface="Arial"/>
              <a:buChar char="•"/>
            </a:pPr>
            <a:endParaRPr lang="nb-NO" sz="3200" spc="-1" dirty="0">
              <a:solidFill>
                <a:srgbClr val="000000"/>
              </a:solidFill>
              <a:latin typeface="Calibri"/>
            </a:endParaRPr>
          </a:p>
          <a:p>
            <a:pPr marL="457200" indent="-343080">
              <a:lnSpc>
                <a:spcPct val="100000"/>
              </a:lnSpc>
              <a:spcBef>
                <a:spcPts val="1199"/>
              </a:spcBef>
              <a:buClr>
                <a:srgbClr val="1A2732"/>
              </a:buClr>
              <a:buFont typeface="Arial"/>
              <a:buChar char="•"/>
            </a:pPr>
            <a:r>
              <a:rPr lang="nb-NO" sz="3200" spc="-1" dirty="0">
                <a:solidFill>
                  <a:srgbClr val="000000"/>
                </a:solidFill>
                <a:latin typeface="Calibri"/>
              </a:rPr>
              <a:t>Husk å sende sluttrapporten til </a:t>
            </a:r>
            <a:r>
              <a:rPr lang="nb-NO" sz="3200" spc="-1" dirty="0">
                <a:solidFill>
                  <a:srgbClr val="000000"/>
                </a:solidFill>
                <a:latin typeface="Calibri"/>
                <a:hlinkClick r:id="rId3"/>
              </a:rPr>
              <a:t>domkom@norbrygg.no</a:t>
            </a:r>
            <a:r>
              <a:rPr lang="nb-NO" sz="3200" spc="-1" dirty="0">
                <a:solidFill>
                  <a:srgbClr val="000000"/>
                </a:solidFill>
                <a:latin typeface="Calibri"/>
              </a:rPr>
              <a:t>!</a:t>
            </a:r>
          </a:p>
        </p:txBody>
      </p:sp>
      <p:sp>
        <p:nvSpPr>
          <p:cNvPr id="174" name="PlaceHolder 3"/>
          <p:cNvSpPr>
            <a:spLocks noGrp="1"/>
          </p:cNvSpPr>
          <p:nvPr>
            <p:ph type="sldNum" idx="22"/>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8DB41D6A-18C9-4C96-884C-6A3D46D1201C}" type="slidenum">
              <a:rPr lang="x-none" sz="1800" b="0" strike="noStrike" spc="-1">
                <a:solidFill>
                  <a:srgbClr val="1A2732"/>
                </a:solidFill>
                <a:latin typeface="Calibri"/>
                <a:ea typeface="Calibri"/>
              </a:rPr>
              <a:t>24</a:t>
            </a:fld>
            <a:endParaRPr lang="en-US" sz="1800" b="0" strike="noStrike" spc="-1">
              <a:latin typeface="Times New Roman"/>
            </a:endParaRPr>
          </a:p>
        </p:txBody>
      </p:sp>
    </p:spTree>
    <p:extLst>
      <p:ext uri="{BB962C8B-B14F-4D97-AF65-F5344CB8AC3E}">
        <p14:creationId xmlns:p14="http://schemas.microsoft.com/office/powerpoint/2010/main" val="1896615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Forslag til smakekvelder</a:t>
            </a:r>
            <a:endParaRPr lang="en-US" sz="6000" b="0" strike="noStrike" spc="-1" dirty="0">
              <a:solidFill>
                <a:srgbClr val="000000"/>
              </a:solidFill>
              <a:latin typeface="Arial"/>
            </a:endParaRPr>
          </a:p>
        </p:txBody>
      </p:sp>
      <p:sp>
        <p:nvSpPr>
          <p:cNvPr id="173" name="PlaceHolder 2"/>
          <p:cNvSpPr>
            <a:spLocks noGrp="1"/>
          </p:cNvSpPr>
          <p:nvPr>
            <p:ph/>
          </p:nvPr>
        </p:nvSpPr>
        <p:spPr>
          <a:xfrm>
            <a:off x="1097280" y="1845720"/>
            <a:ext cx="10310760" cy="4160880"/>
          </a:xfrm>
          <a:prstGeom prst="rect">
            <a:avLst/>
          </a:prstGeom>
          <a:noFill/>
          <a:ln w="0">
            <a:noFill/>
          </a:ln>
        </p:spPr>
        <p:txBody>
          <a:bodyPr lIns="0" rIns="0" anchor="t">
            <a:normAutofit fontScale="77500" lnSpcReduction="20000"/>
          </a:bodyPr>
          <a:lstStyle/>
          <a:p>
            <a:pPr marL="457200" indent="-343080">
              <a:lnSpc>
                <a:spcPct val="100000"/>
              </a:lnSpc>
              <a:spcBef>
                <a:spcPts val="1199"/>
              </a:spcBef>
              <a:buClr>
                <a:srgbClr val="1A2732"/>
              </a:buClr>
              <a:buFont typeface="Arial"/>
              <a:buChar char="•"/>
            </a:pPr>
            <a:r>
              <a:rPr lang="nb-NO" sz="3200" spc="-1" dirty="0">
                <a:solidFill>
                  <a:srgbClr val="000000"/>
                </a:solidFill>
                <a:latin typeface="Calibri"/>
              </a:rPr>
              <a:t>Smak på ulike typer for å oppleve mangfoldet: </a:t>
            </a:r>
            <a:br>
              <a:rPr lang="nb-NO" sz="3200" spc="-1" dirty="0">
                <a:solidFill>
                  <a:srgbClr val="000000"/>
                </a:solidFill>
                <a:latin typeface="Calibri"/>
              </a:rPr>
            </a:br>
            <a:r>
              <a:rPr lang="nb-NO" sz="3200" spc="-1" dirty="0">
                <a:solidFill>
                  <a:srgbClr val="000000"/>
                </a:solidFill>
                <a:latin typeface="Calibri"/>
              </a:rPr>
              <a:t>Heineken, </a:t>
            </a:r>
            <a:r>
              <a:rPr lang="nb-NO" sz="3200" spc="-1" dirty="0" err="1">
                <a:solidFill>
                  <a:srgbClr val="000000"/>
                </a:solidFill>
                <a:latin typeface="Calibri"/>
              </a:rPr>
              <a:t>Erdinger</a:t>
            </a:r>
            <a:r>
              <a:rPr lang="nb-NO" sz="3200" spc="-1" dirty="0">
                <a:solidFill>
                  <a:srgbClr val="000000"/>
                </a:solidFill>
                <a:latin typeface="Calibri"/>
              </a:rPr>
              <a:t> </a:t>
            </a:r>
            <a:r>
              <a:rPr lang="nb-NO" sz="3200" spc="-1" dirty="0" err="1">
                <a:solidFill>
                  <a:srgbClr val="000000"/>
                </a:solidFill>
                <a:latin typeface="Calibri"/>
              </a:rPr>
              <a:t>Weissbier</a:t>
            </a:r>
            <a:r>
              <a:rPr lang="nb-NO" sz="3200" spc="-1" dirty="0">
                <a:solidFill>
                  <a:srgbClr val="000000"/>
                </a:solidFill>
                <a:latin typeface="Calibri"/>
              </a:rPr>
              <a:t>, </a:t>
            </a:r>
            <a:r>
              <a:rPr lang="nb-NO" sz="3200" spc="-1" dirty="0" err="1">
                <a:solidFill>
                  <a:srgbClr val="000000"/>
                </a:solidFill>
                <a:latin typeface="Calibri"/>
              </a:rPr>
              <a:t>Duvel</a:t>
            </a:r>
            <a:r>
              <a:rPr lang="nb-NO" sz="3200" spc="-1" dirty="0">
                <a:solidFill>
                  <a:srgbClr val="000000"/>
                </a:solidFill>
                <a:latin typeface="Calibri"/>
              </a:rPr>
              <a:t>, </a:t>
            </a:r>
            <a:r>
              <a:rPr lang="nb-NO" sz="3200" spc="-1" dirty="0" err="1">
                <a:solidFill>
                  <a:srgbClr val="000000"/>
                </a:solidFill>
                <a:latin typeface="Calibri"/>
              </a:rPr>
              <a:t>Rochefort</a:t>
            </a:r>
            <a:r>
              <a:rPr lang="nb-NO" sz="3200" spc="-1" dirty="0">
                <a:solidFill>
                  <a:srgbClr val="000000"/>
                </a:solidFill>
                <a:latin typeface="Calibri"/>
              </a:rPr>
              <a:t> 10, Samuel </a:t>
            </a:r>
            <a:r>
              <a:rPr lang="nb-NO" sz="3200" spc="-1" dirty="0" err="1">
                <a:solidFill>
                  <a:srgbClr val="000000"/>
                </a:solidFill>
                <a:latin typeface="Calibri"/>
              </a:rPr>
              <a:t>Smith’s</a:t>
            </a:r>
            <a:r>
              <a:rPr lang="nb-NO" sz="3200" spc="-1" dirty="0">
                <a:solidFill>
                  <a:srgbClr val="000000"/>
                </a:solidFill>
                <a:latin typeface="Calibri"/>
              </a:rPr>
              <a:t> Nut Brown Ale, Kinn Vestkyst, </a:t>
            </a:r>
            <a:r>
              <a:rPr lang="nb-NO" sz="3200" spc="-1" dirty="0" err="1">
                <a:solidFill>
                  <a:srgbClr val="000000"/>
                </a:solidFill>
                <a:latin typeface="Calibri"/>
              </a:rPr>
              <a:t>Nøgne</a:t>
            </a:r>
            <a:r>
              <a:rPr lang="nb-NO" sz="3200" spc="-1" dirty="0">
                <a:solidFill>
                  <a:srgbClr val="000000"/>
                </a:solidFill>
                <a:latin typeface="Calibri"/>
              </a:rPr>
              <a:t> Ø Imperial </a:t>
            </a:r>
            <a:r>
              <a:rPr lang="nb-NO" sz="3200" spc="-1" dirty="0" err="1">
                <a:solidFill>
                  <a:srgbClr val="000000"/>
                </a:solidFill>
                <a:latin typeface="Calibri"/>
              </a:rPr>
              <a:t>Stout</a:t>
            </a:r>
            <a:r>
              <a:rPr lang="nb-NO" sz="3200" spc="-1" dirty="0">
                <a:solidFill>
                  <a:srgbClr val="000000"/>
                </a:solidFill>
                <a:latin typeface="Calibri"/>
              </a:rPr>
              <a:t>, og avslutt med et </a:t>
            </a:r>
            <a:r>
              <a:rPr lang="nb-NO" sz="3200" spc="-1" dirty="0" err="1">
                <a:solidFill>
                  <a:srgbClr val="000000"/>
                </a:solidFill>
                <a:latin typeface="Calibri"/>
              </a:rPr>
              <a:t>surøl</a:t>
            </a:r>
            <a:r>
              <a:rPr lang="nb-NO" sz="3200" spc="-1" dirty="0">
                <a:solidFill>
                  <a:srgbClr val="000000"/>
                </a:solidFill>
                <a:latin typeface="Calibri"/>
              </a:rPr>
              <a:t> som Duchesse de Bourgogne.</a:t>
            </a:r>
          </a:p>
          <a:p>
            <a:pPr marL="457200" indent="-343080">
              <a:lnSpc>
                <a:spcPct val="100000"/>
              </a:lnSpc>
              <a:spcBef>
                <a:spcPts val="1199"/>
              </a:spcBef>
              <a:buClr>
                <a:srgbClr val="1A2732"/>
              </a:buClr>
              <a:buFont typeface="Arial"/>
              <a:buChar char="•"/>
            </a:pPr>
            <a:r>
              <a:rPr lang="nb-NO" sz="3200" spc="-1" dirty="0">
                <a:solidFill>
                  <a:srgbClr val="000000"/>
                </a:solidFill>
                <a:latin typeface="Calibri"/>
              </a:rPr>
              <a:t>Få tak i flere øl fra ett mikrobryggeri, og sammenlign disse mot hverandre.</a:t>
            </a:r>
          </a:p>
          <a:p>
            <a:pPr marL="457200" indent="-343080">
              <a:lnSpc>
                <a:spcPct val="100000"/>
              </a:lnSpc>
              <a:spcBef>
                <a:spcPts val="1199"/>
              </a:spcBef>
              <a:buClr>
                <a:srgbClr val="1A2732"/>
              </a:buClr>
              <a:buFont typeface="Arial"/>
              <a:buChar char="•"/>
            </a:pPr>
            <a:r>
              <a:rPr lang="nb-NO" sz="3200" spc="-1" dirty="0">
                <a:solidFill>
                  <a:srgbClr val="000000"/>
                </a:solidFill>
                <a:latin typeface="Calibri"/>
              </a:rPr>
              <a:t>Få tak i øl av samme type fra ulike bryggerier, f.eks. IPA-er, </a:t>
            </a:r>
            <a:r>
              <a:rPr lang="nb-NO" sz="3200" spc="-1" dirty="0" err="1">
                <a:solidFill>
                  <a:srgbClr val="000000"/>
                </a:solidFill>
                <a:latin typeface="Calibri"/>
              </a:rPr>
              <a:t>wit</a:t>
            </a:r>
            <a:r>
              <a:rPr lang="nb-NO" sz="3200" spc="-1" dirty="0">
                <a:solidFill>
                  <a:srgbClr val="000000"/>
                </a:solidFill>
                <a:latin typeface="Calibri"/>
              </a:rPr>
              <a:t>, bokkøl og </a:t>
            </a:r>
            <a:r>
              <a:rPr lang="nb-NO" sz="3200" spc="-1" dirty="0" err="1">
                <a:solidFill>
                  <a:srgbClr val="000000"/>
                </a:solidFill>
                <a:latin typeface="Calibri"/>
              </a:rPr>
              <a:t>surøl</a:t>
            </a:r>
            <a:r>
              <a:rPr lang="nb-NO" sz="3200" spc="-1" dirty="0">
                <a:solidFill>
                  <a:srgbClr val="000000"/>
                </a:solidFill>
                <a:latin typeface="Calibri"/>
              </a:rPr>
              <a:t>.</a:t>
            </a:r>
          </a:p>
          <a:p>
            <a:pPr marL="457200" indent="-343080">
              <a:lnSpc>
                <a:spcPct val="100000"/>
              </a:lnSpc>
              <a:spcBef>
                <a:spcPts val="1199"/>
              </a:spcBef>
              <a:buClr>
                <a:srgbClr val="1A2732"/>
              </a:buClr>
              <a:buFont typeface="Arial"/>
              <a:buChar char="•"/>
            </a:pPr>
            <a:r>
              <a:rPr lang="nb-NO" sz="3200" spc="-1" dirty="0">
                <a:solidFill>
                  <a:srgbClr val="000000"/>
                </a:solidFill>
                <a:latin typeface="Calibri"/>
              </a:rPr>
              <a:t>Portere mot </a:t>
            </a:r>
            <a:r>
              <a:rPr lang="nb-NO" sz="3200" spc="-1" dirty="0" err="1">
                <a:solidFill>
                  <a:srgbClr val="000000"/>
                </a:solidFill>
                <a:latin typeface="Calibri"/>
              </a:rPr>
              <a:t>stout</a:t>
            </a:r>
            <a:r>
              <a:rPr lang="nb-NO" sz="3200" spc="-1" dirty="0">
                <a:solidFill>
                  <a:srgbClr val="000000"/>
                </a:solidFill>
                <a:latin typeface="Calibri"/>
              </a:rPr>
              <a:t>, finn sjokoladesødmen i porteren og </a:t>
            </a:r>
            <a:r>
              <a:rPr lang="nb-NO" sz="3200" spc="-1" dirty="0" err="1">
                <a:solidFill>
                  <a:srgbClr val="000000"/>
                </a:solidFill>
                <a:latin typeface="Calibri"/>
              </a:rPr>
              <a:t>røstetheten</a:t>
            </a:r>
            <a:r>
              <a:rPr lang="nb-NO" sz="3200" spc="-1" dirty="0">
                <a:solidFill>
                  <a:srgbClr val="000000"/>
                </a:solidFill>
                <a:latin typeface="Calibri"/>
              </a:rPr>
              <a:t> i </a:t>
            </a:r>
            <a:r>
              <a:rPr lang="nb-NO" sz="3200" spc="-1" dirty="0" err="1">
                <a:solidFill>
                  <a:srgbClr val="000000"/>
                </a:solidFill>
                <a:latin typeface="Calibri"/>
              </a:rPr>
              <a:t>stouten</a:t>
            </a:r>
            <a:r>
              <a:rPr lang="nb-NO" sz="3200" spc="-1" dirty="0">
                <a:solidFill>
                  <a:srgbClr val="000000"/>
                </a:solidFill>
                <a:latin typeface="Calibri"/>
              </a:rPr>
              <a:t>. Hvor går grensen mellom typene?</a:t>
            </a:r>
          </a:p>
          <a:p>
            <a:pPr marL="457200" indent="-343080">
              <a:lnSpc>
                <a:spcPct val="100000"/>
              </a:lnSpc>
              <a:spcBef>
                <a:spcPts val="1199"/>
              </a:spcBef>
              <a:buClr>
                <a:srgbClr val="1A2732"/>
              </a:buClr>
              <a:buFont typeface="Arial"/>
              <a:buChar char="•"/>
            </a:pPr>
            <a:r>
              <a:rPr lang="nb-NO" sz="3200" spc="-1" dirty="0">
                <a:solidFill>
                  <a:srgbClr val="000000"/>
                </a:solidFill>
                <a:latin typeface="Calibri"/>
              </a:rPr>
              <a:t>Tysk pilsner som </a:t>
            </a:r>
            <a:r>
              <a:rPr lang="nb-NO" sz="3200" spc="-1" dirty="0" err="1">
                <a:solidFill>
                  <a:srgbClr val="000000"/>
                </a:solidFill>
                <a:latin typeface="Calibri"/>
              </a:rPr>
              <a:t>Bitburger</a:t>
            </a:r>
            <a:r>
              <a:rPr lang="nb-NO" sz="3200" spc="-1" dirty="0">
                <a:solidFill>
                  <a:srgbClr val="000000"/>
                </a:solidFill>
                <a:latin typeface="Calibri"/>
              </a:rPr>
              <a:t> mot Budweiser </a:t>
            </a:r>
            <a:r>
              <a:rPr lang="nb-NO" sz="3200" spc="-1" dirty="0" err="1">
                <a:solidFill>
                  <a:srgbClr val="000000"/>
                </a:solidFill>
                <a:latin typeface="Calibri"/>
              </a:rPr>
              <a:t>Budvar</a:t>
            </a:r>
            <a:r>
              <a:rPr lang="nb-NO" sz="3200" spc="-1" dirty="0">
                <a:solidFill>
                  <a:srgbClr val="000000"/>
                </a:solidFill>
                <a:latin typeface="Calibri"/>
              </a:rPr>
              <a:t> (den tsjekkiske), Heineken og </a:t>
            </a:r>
            <a:r>
              <a:rPr lang="nb-NO" sz="3200" spc="-1" dirty="0" err="1">
                <a:solidFill>
                  <a:srgbClr val="000000"/>
                </a:solidFill>
                <a:latin typeface="Calibri"/>
              </a:rPr>
              <a:t>Grolsch</a:t>
            </a:r>
            <a:endParaRPr lang="nb-NO" sz="3200" spc="-1" dirty="0">
              <a:solidFill>
                <a:srgbClr val="000000"/>
              </a:solidFill>
              <a:latin typeface="Calibri"/>
            </a:endParaRPr>
          </a:p>
          <a:p>
            <a:pPr marL="457200" indent="-343080">
              <a:lnSpc>
                <a:spcPct val="100000"/>
              </a:lnSpc>
              <a:spcBef>
                <a:spcPts val="1199"/>
              </a:spcBef>
              <a:buClr>
                <a:srgbClr val="1A2732"/>
              </a:buClr>
              <a:buFont typeface="Arial"/>
              <a:buChar char="•"/>
            </a:pPr>
            <a:endParaRPr lang="nb-NO" sz="3200" spc="-1" dirty="0">
              <a:solidFill>
                <a:srgbClr val="000000"/>
              </a:solidFill>
              <a:latin typeface="Calibri"/>
            </a:endParaRPr>
          </a:p>
        </p:txBody>
      </p:sp>
      <p:sp>
        <p:nvSpPr>
          <p:cNvPr id="174" name="PlaceHolder 3"/>
          <p:cNvSpPr>
            <a:spLocks noGrp="1"/>
          </p:cNvSpPr>
          <p:nvPr>
            <p:ph type="sldNum" idx="22"/>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8DB41D6A-18C9-4C96-884C-6A3D46D1201C}" type="slidenum">
              <a:rPr lang="x-none" sz="1800" b="0" strike="noStrike" spc="-1">
                <a:solidFill>
                  <a:srgbClr val="1A2732"/>
                </a:solidFill>
                <a:latin typeface="Calibri"/>
                <a:ea typeface="Calibri"/>
              </a:rPr>
              <a:t>25</a:t>
            </a:fld>
            <a:endParaRPr lang="en-US" sz="1800" b="0" strike="noStrike" spc="-1">
              <a:latin typeface="Times New Roman"/>
            </a:endParaRPr>
          </a:p>
        </p:txBody>
      </p:sp>
    </p:spTree>
    <p:extLst>
      <p:ext uri="{BB962C8B-B14F-4D97-AF65-F5344CB8AC3E}">
        <p14:creationId xmlns:p14="http://schemas.microsoft.com/office/powerpoint/2010/main" val="410561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Smakseksemplene…</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...brukes for å kalibrere smakspaneler innenfor mineralvann og øl. De kommer fra Siebel </a:t>
            </a:r>
            <a:r>
              <a:rPr lang="nb-NO" sz="3200" b="0" strike="noStrike" spc="-1" dirty="0" err="1">
                <a:solidFill>
                  <a:srgbClr val="000000"/>
                </a:solidFill>
                <a:latin typeface="Calibri" panose="020F0502020204030204" pitchFamily="34" charset="0"/>
                <a:cs typeface="Calibri" panose="020F0502020204030204" pitchFamily="34" charset="0"/>
              </a:rPr>
              <a:t>Institute</a:t>
            </a:r>
            <a:r>
              <a:rPr lang="nb-NO" sz="3200" b="0" strike="noStrike" spc="-1" dirty="0">
                <a:solidFill>
                  <a:srgbClr val="000000"/>
                </a:solidFill>
                <a:latin typeface="Calibri" panose="020F0502020204030204" pitchFamily="34" charset="0"/>
                <a:cs typeface="Calibri" panose="020F0502020204030204" pitchFamily="34" charset="0"/>
              </a:rPr>
              <a:t>.</a:t>
            </a:r>
          </a:p>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Én ampulle blandes i én liter øl; «usmaken» er da på det dobbelte av «vanlig persepsjonsnivå» – den terskelen folk flest må ha for å merke en aroma.</a:t>
            </a:r>
          </a:p>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Ampullene koster ca. 150 kr per stykk.</a:t>
            </a:r>
          </a:p>
          <a:p>
            <a:pPr marL="457200" indent="-343080">
              <a:lnSpc>
                <a:spcPct val="110000"/>
              </a:lnSpc>
              <a:spcBef>
                <a:spcPts val="1199"/>
              </a:spcBef>
              <a:buClr>
                <a:srgbClr val="1A2732"/>
              </a:buClr>
              <a:buFont typeface="Arial"/>
              <a:buChar char="•"/>
            </a:pPr>
            <a:endParaRPr lang="en-US" sz="3200" b="0" strike="noStrike"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3</a:t>
            </a:fld>
            <a:endParaRPr lang="en-US" sz="1800" b="0" strike="noStrike" spc="-1">
              <a:latin typeface="Times New Roman"/>
            </a:endParaRPr>
          </a:p>
        </p:txBody>
      </p:sp>
    </p:spTree>
    <p:extLst>
      <p:ext uri="{BB962C8B-B14F-4D97-AF65-F5344CB8AC3E}">
        <p14:creationId xmlns:p14="http://schemas.microsoft.com/office/powerpoint/2010/main" val="376146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Smak vs. aroma</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8500"/>
          </a:bodyPr>
          <a:lstStyle/>
          <a:p>
            <a:pPr marL="457200" indent="-343080">
              <a:lnSpc>
                <a:spcPct val="110000"/>
              </a:lnSpc>
              <a:spcBef>
                <a:spcPts val="1199"/>
              </a:spcBef>
              <a:buClr>
                <a:srgbClr val="1A2732"/>
              </a:buClr>
              <a:buFont typeface="Arial"/>
              <a:buChar char="•"/>
            </a:pPr>
            <a:r>
              <a:rPr lang="en-US" sz="3200" b="1" strike="noStrike" spc="-1" dirty="0" err="1">
                <a:solidFill>
                  <a:srgbClr val="000000"/>
                </a:solidFill>
                <a:latin typeface="Calibri" panose="020F0502020204030204" pitchFamily="34" charset="0"/>
                <a:cs typeface="Calibri" panose="020F0502020204030204" pitchFamily="34" charset="0"/>
              </a:rPr>
              <a:t>Smak</a:t>
            </a:r>
            <a:r>
              <a:rPr lang="en-US" sz="3200" b="1" strike="noStrike" spc="-1" dirty="0">
                <a:solidFill>
                  <a:srgbClr val="000000"/>
                </a:solidFill>
                <a:latin typeface="Calibri" panose="020F0502020204030204" pitchFamily="34" charset="0"/>
                <a:cs typeface="Calibri" panose="020F0502020204030204" pitchFamily="34" charset="0"/>
              </a:rPr>
              <a:t>:</a:t>
            </a:r>
            <a:r>
              <a:rPr lang="en-US" sz="3200" b="0" strike="noStrike" spc="-1" dirty="0">
                <a:solidFill>
                  <a:srgbClr val="000000"/>
                </a:solidFill>
                <a:latin typeface="Calibri" panose="020F0502020204030204" pitchFamily="34" charset="0"/>
                <a:cs typeface="Calibri" panose="020F0502020204030204" pitchFamily="34" charset="0"/>
              </a:rPr>
              <a:t> Salt, </a:t>
            </a:r>
            <a:r>
              <a:rPr lang="en-US" sz="3200" b="0" strike="noStrike" spc="-1" dirty="0" err="1">
                <a:solidFill>
                  <a:srgbClr val="000000"/>
                </a:solidFill>
                <a:latin typeface="Calibri" panose="020F0502020204030204" pitchFamily="34" charset="0"/>
                <a:cs typeface="Calibri" panose="020F0502020204030204" pitchFamily="34" charset="0"/>
              </a:rPr>
              <a:t>søtt</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surt</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bittert</a:t>
            </a:r>
            <a:r>
              <a:rPr lang="en-US" sz="3200" b="0" strike="noStrike" spc="-1" dirty="0">
                <a:solidFill>
                  <a:srgbClr val="000000"/>
                </a:solidFill>
                <a:latin typeface="Calibri" panose="020F0502020204030204" pitchFamily="34" charset="0"/>
                <a:cs typeface="Calibri" panose="020F0502020204030204" pitchFamily="34" charset="0"/>
              </a:rPr>
              <a:t>, umami.</a:t>
            </a:r>
          </a:p>
          <a:p>
            <a:pPr marL="457200" indent="-343080">
              <a:lnSpc>
                <a:spcPct val="110000"/>
              </a:lnSpc>
              <a:spcBef>
                <a:spcPts val="1199"/>
              </a:spcBef>
              <a:buClr>
                <a:srgbClr val="1A2732"/>
              </a:buClr>
              <a:buFont typeface="Arial"/>
              <a:buChar char="•"/>
            </a:pPr>
            <a:r>
              <a:rPr lang="en-US" sz="3200" b="1" strike="noStrike" spc="-1" dirty="0">
                <a:solidFill>
                  <a:srgbClr val="000000"/>
                </a:solidFill>
                <a:latin typeface="Calibri" panose="020F0502020204030204" pitchFamily="34" charset="0"/>
                <a:cs typeface="Calibri" panose="020F0502020204030204" pitchFamily="34" charset="0"/>
              </a:rPr>
              <a:t>Aroma:</a:t>
            </a:r>
            <a:r>
              <a:rPr lang="en-US" sz="3200" b="0" strike="noStrike" spc="-1" dirty="0">
                <a:solidFill>
                  <a:srgbClr val="000000"/>
                </a:solidFill>
                <a:latin typeface="Calibri" panose="020F0502020204030204" pitchFamily="34" charset="0"/>
                <a:cs typeface="Calibri" panose="020F0502020204030204" pitchFamily="34" charset="0"/>
              </a:rPr>
              <a:t> f. </a:t>
            </a:r>
            <a:r>
              <a:rPr lang="en-US" sz="3200" b="0" strike="noStrike" spc="-1" dirty="0" err="1">
                <a:solidFill>
                  <a:srgbClr val="000000"/>
                </a:solidFill>
                <a:latin typeface="Calibri" panose="020F0502020204030204" pitchFamily="34" charset="0"/>
                <a:cs typeface="Calibri" panose="020F0502020204030204" pitchFamily="34" charset="0"/>
              </a:rPr>
              <a:t>eks</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fruktighet</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Klementin</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appelsin</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appelsinskall</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grapefrukt</a:t>
            </a:r>
            <a:r>
              <a:rPr lang="en-US" sz="3200" b="0" strike="noStrike" spc="-1" dirty="0">
                <a:solidFill>
                  <a:srgbClr val="000000"/>
                </a:solidFill>
                <a:latin typeface="Calibri" panose="020F0502020204030204" pitchFamily="34" charset="0"/>
                <a:cs typeface="Calibri" panose="020F0502020204030204" pitchFamily="34" charset="0"/>
              </a:rPr>
              <a:t>, litchi, ananas, </a:t>
            </a:r>
            <a:r>
              <a:rPr lang="en-US" sz="3200" b="0" strike="noStrike" spc="-1" dirty="0" err="1">
                <a:solidFill>
                  <a:srgbClr val="000000"/>
                </a:solidFill>
                <a:latin typeface="Calibri" panose="020F0502020204030204" pitchFamily="34" charset="0"/>
                <a:cs typeface="Calibri" panose="020F0502020204030204" pitchFamily="34" charset="0"/>
              </a:rPr>
              <a:t>vannmelon</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honningmelon</a:t>
            </a:r>
            <a:r>
              <a:rPr lang="en-US" sz="3200" b="0" strike="noStrike" spc="-1" dirty="0">
                <a:solidFill>
                  <a:srgbClr val="000000"/>
                </a:solidFill>
                <a:latin typeface="Calibri" panose="020F0502020204030204" pitchFamily="34" charset="0"/>
                <a:cs typeface="Calibri" panose="020F0502020204030204" pitchFamily="34" charset="0"/>
              </a:rPr>
              <a:t>, etc. – alt er </a:t>
            </a:r>
            <a:r>
              <a:rPr lang="en-US" sz="3200" b="0" strike="noStrike" spc="-1" dirty="0" err="1">
                <a:solidFill>
                  <a:srgbClr val="000000"/>
                </a:solidFill>
                <a:latin typeface="Calibri" panose="020F0502020204030204" pitchFamily="34" charset="0"/>
                <a:cs typeface="Calibri" panose="020F0502020204030204" pitchFamily="34" charset="0"/>
              </a:rPr>
              <a:t>en</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treningssak</a:t>
            </a:r>
            <a:r>
              <a:rPr lang="en-US" sz="3200" b="0" strike="noStrike" spc="-1" dirty="0">
                <a:solidFill>
                  <a:srgbClr val="000000"/>
                </a:solidFill>
                <a:latin typeface="Calibri" panose="020F0502020204030204" pitchFamily="34" charset="0"/>
                <a:cs typeface="Calibri" panose="020F0502020204030204" pitchFamily="34" charset="0"/>
              </a:rPr>
              <a:t> å </a:t>
            </a:r>
            <a:r>
              <a:rPr lang="en-US" sz="3200" b="0" strike="noStrike" spc="-1" dirty="0" err="1">
                <a:solidFill>
                  <a:srgbClr val="000000"/>
                </a:solidFill>
                <a:latin typeface="Calibri" panose="020F0502020204030204" pitchFamily="34" charset="0"/>
                <a:cs typeface="Calibri" panose="020F0502020204030204" pitchFamily="34" charset="0"/>
              </a:rPr>
              <a:t>kjenne</a:t>
            </a:r>
            <a:r>
              <a:rPr lang="en-US" sz="3200" b="0" strike="noStrike" spc="-1" dirty="0">
                <a:solidFill>
                  <a:srgbClr val="000000"/>
                </a:solidFill>
                <a:latin typeface="Calibri" panose="020F0502020204030204" pitchFamily="34" charset="0"/>
                <a:cs typeface="Calibri" panose="020F0502020204030204" pitchFamily="34" charset="0"/>
              </a:rPr>
              <a:t> </a:t>
            </a:r>
            <a:r>
              <a:rPr lang="en-US" sz="3200" b="0" strike="noStrike" spc="-1" dirty="0" err="1">
                <a:solidFill>
                  <a:srgbClr val="000000"/>
                </a:solidFill>
                <a:latin typeface="Calibri" panose="020F0502020204030204" pitchFamily="34" charset="0"/>
                <a:cs typeface="Calibri" panose="020F0502020204030204" pitchFamily="34" charset="0"/>
              </a:rPr>
              <a:t>igjen</a:t>
            </a:r>
            <a:r>
              <a:rPr lang="en-US" sz="3200" b="0" strike="noStrike" spc="-1" dirty="0">
                <a:solidFill>
                  <a:srgbClr val="000000"/>
                </a:solidFill>
                <a:latin typeface="Calibri" panose="020F0502020204030204" pitchFamily="34" charset="0"/>
                <a:cs typeface="Calibri" panose="020F0502020204030204" pitchFamily="34" charset="0"/>
              </a:rPr>
              <a:t>!</a:t>
            </a:r>
          </a:p>
          <a:p>
            <a:pPr marL="457200" indent="-343080">
              <a:lnSpc>
                <a:spcPct val="110000"/>
              </a:lnSpc>
              <a:spcBef>
                <a:spcPts val="1199"/>
              </a:spcBef>
              <a:buClr>
                <a:srgbClr val="1A2732"/>
              </a:buClr>
              <a:buFont typeface="Arial"/>
              <a:buChar char="•"/>
            </a:pPr>
            <a:endParaRPr lang="en-US" sz="3200" b="0" strike="noStrike"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4</a:t>
            </a:fld>
            <a:endParaRPr lang="en-US" sz="1800" b="0" strike="noStrike" spc="-1">
              <a:latin typeface="Times New Roman"/>
            </a:endParaRPr>
          </a:p>
        </p:txBody>
      </p:sp>
    </p:spTree>
    <p:extLst>
      <p:ext uri="{BB962C8B-B14F-4D97-AF65-F5344CB8AC3E}">
        <p14:creationId xmlns:p14="http://schemas.microsoft.com/office/powerpoint/2010/main" val="3382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Smak vs. «</a:t>
            </a:r>
            <a:r>
              <a:rPr lang="nb-NO" sz="6000" b="0" strike="noStrike" spc="-1" dirty="0" err="1">
                <a:solidFill>
                  <a:srgbClr val="000000"/>
                </a:solidFill>
                <a:latin typeface="Calibri"/>
                <a:ea typeface="Calibri"/>
              </a:rPr>
              <a:t>flavour</a:t>
            </a:r>
            <a:r>
              <a:rPr lang="nb-NO" sz="6000" b="0" strike="noStrike" spc="-1" dirty="0">
                <a:solidFill>
                  <a:srgbClr val="000000"/>
                </a:solidFill>
                <a:latin typeface="Calibri"/>
                <a:ea typeface="Calibri"/>
              </a:rPr>
              <a:t>»</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1000"/>
          </a:bodyPr>
          <a:lstStyle/>
          <a:p>
            <a:pPr marL="457200" indent="-343080">
              <a:lnSpc>
                <a:spcPct val="110000"/>
              </a:lnSpc>
              <a:spcBef>
                <a:spcPts val="1199"/>
              </a:spcBef>
              <a:buClr>
                <a:srgbClr val="1A2732"/>
              </a:buClr>
              <a:buFont typeface="Arial"/>
              <a:buChar char="•"/>
            </a:pPr>
            <a:r>
              <a:rPr lang="nb-NO" sz="3200" b="1" strike="noStrike" spc="-1" dirty="0">
                <a:solidFill>
                  <a:srgbClr val="000000"/>
                </a:solidFill>
                <a:latin typeface="Calibri" panose="020F0502020204030204" pitchFamily="34" charset="0"/>
                <a:cs typeface="Calibri" panose="020F0502020204030204" pitchFamily="34" charset="0"/>
              </a:rPr>
              <a:t>Smak:</a:t>
            </a:r>
            <a:r>
              <a:rPr lang="nb-NO" sz="3200" b="0" strike="noStrike" spc="-1" dirty="0">
                <a:solidFill>
                  <a:srgbClr val="000000"/>
                </a:solidFill>
                <a:latin typeface="Calibri" panose="020F0502020204030204" pitchFamily="34" charset="0"/>
                <a:cs typeface="Calibri" panose="020F0502020204030204" pitchFamily="34" charset="0"/>
              </a:rPr>
              <a:t> Basissmakene</a:t>
            </a:r>
          </a:p>
          <a:p>
            <a:pPr marL="457200" indent="-343080">
              <a:lnSpc>
                <a:spcPct val="110000"/>
              </a:lnSpc>
              <a:spcBef>
                <a:spcPts val="1199"/>
              </a:spcBef>
              <a:buClr>
                <a:srgbClr val="1A2732"/>
              </a:buClr>
              <a:buFont typeface="Arial"/>
              <a:buChar char="•"/>
            </a:pPr>
            <a:r>
              <a:rPr lang="nb-NO" sz="3200" b="1" strike="noStrike" spc="-1" dirty="0">
                <a:solidFill>
                  <a:srgbClr val="000000"/>
                </a:solidFill>
                <a:latin typeface="Calibri" panose="020F0502020204030204" pitchFamily="34" charset="0"/>
                <a:cs typeface="Calibri" panose="020F0502020204030204" pitchFamily="34" charset="0"/>
              </a:rPr>
              <a:t>«</a:t>
            </a:r>
            <a:r>
              <a:rPr lang="nb-NO" sz="3200" b="1" strike="noStrike" spc="-1" dirty="0" err="1">
                <a:solidFill>
                  <a:srgbClr val="000000"/>
                </a:solidFill>
                <a:latin typeface="Calibri" panose="020F0502020204030204" pitchFamily="34" charset="0"/>
                <a:cs typeface="Calibri" panose="020F0502020204030204" pitchFamily="34" charset="0"/>
              </a:rPr>
              <a:t>Flavour</a:t>
            </a:r>
            <a:r>
              <a:rPr lang="nb-NO" sz="3200" b="1" strike="noStrike" spc="-1" dirty="0">
                <a:solidFill>
                  <a:srgbClr val="000000"/>
                </a:solidFill>
                <a:latin typeface="Calibri" panose="020F0502020204030204" pitchFamily="34" charset="0"/>
                <a:cs typeface="Calibri" panose="020F0502020204030204" pitchFamily="34" charset="0"/>
              </a:rPr>
              <a:t>»:</a:t>
            </a:r>
            <a:r>
              <a:rPr lang="nb-NO" sz="3200" b="0" strike="noStrike" spc="-1" dirty="0">
                <a:solidFill>
                  <a:srgbClr val="000000"/>
                </a:solidFill>
                <a:latin typeface="Calibri" panose="020F0502020204030204" pitchFamily="34" charset="0"/>
                <a:cs typeface="Calibri" panose="020F0502020204030204" pitchFamily="34" charset="0"/>
              </a:rPr>
              <a:t> Det som vi oppdager av nyanserte smaks-/ aromabilder når vi får noe i munnen. </a:t>
            </a:r>
          </a:p>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Når man har et øl i munnen kommer lukten opp «bakveien» i nesen, dette gjør at smaksopplevelsen blir mer kompleks.</a:t>
            </a:r>
          </a:p>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Prøv å smake på et øl mens du holder deg for nesen. Da kjenner du grunnen til at </a:t>
            </a:r>
            <a:r>
              <a:rPr lang="nb-NO" sz="3200" b="0" strike="noStrike" spc="-1" dirty="0" err="1">
                <a:solidFill>
                  <a:srgbClr val="000000"/>
                </a:solidFill>
                <a:latin typeface="Calibri" panose="020F0502020204030204" pitchFamily="34" charset="0"/>
                <a:cs typeface="Calibri" panose="020F0502020204030204" pitchFamily="34" charset="0"/>
              </a:rPr>
              <a:t>øldommere</a:t>
            </a:r>
            <a:r>
              <a:rPr lang="nb-NO" sz="3200" b="0" strike="noStrike" spc="-1" dirty="0">
                <a:solidFill>
                  <a:srgbClr val="000000"/>
                </a:solidFill>
                <a:latin typeface="Calibri" panose="020F0502020204030204" pitchFamily="34" charset="0"/>
                <a:cs typeface="Calibri" panose="020F0502020204030204" pitchFamily="34" charset="0"/>
              </a:rPr>
              <a:t> ikke dømmer når de er forkjølet.</a:t>
            </a: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5</a:t>
            </a:fld>
            <a:endParaRPr lang="en-US" sz="1800" b="0" strike="noStrike" spc="-1">
              <a:latin typeface="Times New Roman"/>
            </a:endParaRPr>
          </a:p>
        </p:txBody>
      </p:sp>
    </p:spTree>
    <p:extLst>
      <p:ext uri="{BB962C8B-B14F-4D97-AF65-F5344CB8AC3E}">
        <p14:creationId xmlns:p14="http://schemas.microsoft.com/office/powerpoint/2010/main" val="379015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Smak vs. «</a:t>
            </a:r>
            <a:r>
              <a:rPr lang="nb-NO" sz="6000" b="0" strike="noStrike" spc="-1" dirty="0" err="1">
                <a:solidFill>
                  <a:srgbClr val="000000"/>
                </a:solidFill>
                <a:latin typeface="Calibri"/>
                <a:ea typeface="Calibri"/>
              </a:rPr>
              <a:t>flavour</a:t>
            </a:r>
            <a:r>
              <a:rPr lang="nb-NO" sz="6000" b="0" strike="noStrike" spc="-1" dirty="0">
                <a:solidFill>
                  <a:srgbClr val="000000"/>
                </a:solidFill>
                <a:latin typeface="Calibri"/>
                <a:ea typeface="Calibri"/>
              </a:rPr>
              <a:t>»</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10058040" cy="4402440"/>
          </a:xfrm>
          <a:prstGeom prst="rect">
            <a:avLst/>
          </a:prstGeom>
          <a:noFill/>
          <a:ln w="0">
            <a:noFill/>
          </a:ln>
        </p:spPr>
        <p:txBody>
          <a:bodyPr lIns="0" rIns="0" anchor="t">
            <a:normAutofit fontScale="91000" lnSpcReduction="10000"/>
          </a:bodyPr>
          <a:lstStyle/>
          <a:p>
            <a:pPr marL="114120">
              <a:lnSpc>
                <a:spcPct val="110000"/>
              </a:lnSpc>
              <a:spcBef>
                <a:spcPts val="1199"/>
              </a:spcBef>
              <a:buClr>
                <a:srgbClr val="1A2732"/>
              </a:buClr>
            </a:pPr>
            <a:r>
              <a:rPr lang="nb-NO" sz="3200" b="0" strike="noStrike" spc="-1" dirty="0">
                <a:solidFill>
                  <a:srgbClr val="000000"/>
                </a:solidFill>
                <a:latin typeface="Calibri" panose="020F0502020204030204" pitchFamily="34" charset="0"/>
                <a:cs typeface="Calibri" panose="020F0502020204030204" pitchFamily="34" charset="0"/>
              </a:rPr>
              <a:t>Alle mennesker er heldigvis ikke like:</a:t>
            </a:r>
          </a:p>
          <a:p>
            <a:pPr marL="457200" indent="-343080">
              <a:lnSpc>
                <a:spcPct val="110000"/>
              </a:lnSpc>
              <a:spcBef>
                <a:spcPts val="1199"/>
              </a:spcBef>
              <a:buClr>
                <a:srgbClr val="1A2732"/>
              </a:buClr>
              <a:buFont typeface="Arial"/>
              <a:buChar char="•"/>
            </a:pPr>
            <a:r>
              <a:rPr lang="nb-NO" sz="3200" b="1" strike="noStrike" spc="-1" dirty="0">
                <a:solidFill>
                  <a:srgbClr val="000000"/>
                </a:solidFill>
                <a:latin typeface="Calibri" panose="020F0502020204030204" pitchFamily="34" charset="0"/>
                <a:cs typeface="Calibri" panose="020F0502020204030204" pitchFamily="34" charset="0"/>
              </a:rPr>
              <a:t>Anosmi</a:t>
            </a:r>
            <a:r>
              <a:rPr lang="nb-NO" sz="3200" b="0" strike="noStrike" spc="-1" dirty="0">
                <a:solidFill>
                  <a:srgbClr val="000000"/>
                </a:solidFill>
                <a:latin typeface="Calibri" panose="020F0502020204030204" pitchFamily="34" charset="0"/>
                <a:cs typeface="Calibri" panose="020F0502020204030204" pitchFamily="34" charset="0"/>
              </a:rPr>
              <a:t>: å ikke kunne lukte en aroma, f.eks. </a:t>
            </a:r>
            <a:r>
              <a:rPr lang="nb-NO" sz="3200" b="0" strike="noStrike" spc="-1" dirty="0" err="1">
                <a:solidFill>
                  <a:srgbClr val="000000"/>
                </a:solidFill>
                <a:latin typeface="Calibri" panose="020F0502020204030204" pitchFamily="34" charset="0"/>
                <a:cs typeface="Calibri" panose="020F0502020204030204" pitchFamily="34" charset="0"/>
              </a:rPr>
              <a:t>diacetyl</a:t>
            </a:r>
            <a:r>
              <a:rPr lang="nb-NO" sz="3200" b="0" strike="noStrike" spc="-1" dirty="0">
                <a:solidFill>
                  <a:srgbClr val="000000"/>
                </a:solidFill>
                <a:latin typeface="Calibri" panose="020F0502020204030204" pitchFamily="34" charset="0"/>
                <a:cs typeface="Calibri" panose="020F0502020204030204" pitchFamily="34" charset="0"/>
              </a:rPr>
              <a:t> eller røyk.</a:t>
            </a:r>
          </a:p>
          <a:p>
            <a:pPr marL="457200" indent="-343080">
              <a:lnSpc>
                <a:spcPct val="110000"/>
              </a:lnSpc>
              <a:spcBef>
                <a:spcPts val="1199"/>
              </a:spcBef>
              <a:buClr>
                <a:srgbClr val="1A2732"/>
              </a:buClr>
              <a:buFont typeface="Arial"/>
              <a:buChar char="•"/>
            </a:pPr>
            <a:r>
              <a:rPr lang="nb-NO" sz="3200" b="1" strike="noStrike" spc="-1" dirty="0">
                <a:solidFill>
                  <a:srgbClr val="000000"/>
                </a:solidFill>
                <a:latin typeface="Calibri" panose="020F0502020204030204" pitchFamily="34" charset="0"/>
                <a:cs typeface="Calibri" panose="020F0502020204030204" pitchFamily="34" charset="0"/>
              </a:rPr>
              <a:t>Supersmakere:</a:t>
            </a:r>
            <a:r>
              <a:rPr lang="nb-NO" sz="3200" b="0" strike="noStrike" spc="-1" dirty="0">
                <a:solidFill>
                  <a:srgbClr val="000000"/>
                </a:solidFill>
                <a:latin typeface="Calibri" panose="020F0502020204030204" pitchFamily="34" charset="0"/>
                <a:cs typeface="Calibri" panose="020F0502020204030204" pitchFamily="34" charset="0"/>
              </a:rPr>
              <a:t> har høyere antall smaksløker. Smaker ikke bedre, er bare mer sensitive. Gjelder kun smak, ikke aroma.</a:t>
            </a:r>
          </a:p>
          <a:p>
            <a:pPr marL="114120">
              <a:lnSpc>
                <a:spcPct val="110000"/>
              </a:lnSpc>
              <a:spcBef>
                <a:spcPts val="1199"/>
              </a:spcBef>
              <a:buClr>
                <a:srgbClr val="1A2732"/>
              </a:buClr>
            </a:pPr>
            <a:r>
              <a:rPr lang="nb-NO" sz="3200" b="0" strike="noStrike" spc="-1" dirty="0">
                <a:solidFill>
                  <a:srgbClr val="000000"/>
                </a:solidFill>
                <a:latin typeface="Calibri" panose="020F0502020204030204" pitchFamily="34" charset="0"/>
                <a:cs typeface="Calibri" panose="020F0502020204030204" pitchFamily="34" charset="0"/>
              </a:rPr>
              <a:t>Dette er en av grunnene til at smakspaneler alltid har flere medlemmer. Flere medlemmer vil kunne finne flere nyanser.</a:t>
            </a:r>
          </a:p>
          <a:p>
            <a:pPr marL="114120">
              <a:lnSpc>
                <a:spcPct val="110000"/>
              </a:lnSpc>
              <a:spcBef>
                <a:spcPts val="1199"/>
              </a:spcBef>
              <a:buClr>
                <a:srgbClr val="1A2732"/>
              </a:buClr>
            </a:pPr>
            <a:r>
              <a:rPr lang="nb-NO" sz="3200" b="0" strike="noStrike" spc="-1" dirty="0">
                <a:solidFill>
                  <a:srgbClr val="000000"/>
                </a:solidFill>
                <a:latin typeface="Calibri" panose="020F0502020204030204" pitchFamily="34" charset="0"/>
                <a:cs typeface="Calibri" panose="020F0502020204030204" pitchFamily="34" charset="0"/>
              </a:rPr>
              <a:t>Smaksløkene er spredd rundt på tungen og bak i svelget – det gamle «kartet» over soner på tungen er feil.</a:t>
            </a: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6</a:t>
            </a:fld>
            <a:endParaRPr lang="en-US" sz="1800" b="0" strike="noStrike" spc="-1">
              <a:latin typeface="Times New Roman"/>
            </a:endParaRPr>
          </a:p>
        </p:txBody>
      </p:sp>
    </p:spTree>
    <p:extLst>
      <p:ext uri="{BB962C8B-B14F-4D97-AF65-F5344CB8AC3E}">
        <p14:creationId xmlns:p14="http://schemas.microsoft.com/office/powerpoint/2010/main" val="3592191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Ølsmaking – hvordan?</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6061166" cy="4402440"/>
          </a:xfrm>
          <a:prstGeom prst="rect">
            <a:avLst/>
          </a:prstGeom>
          <a:noFill/>
          <a:ln w="0">
            <a:noFill/>
          </a:ln>
        </p:spPr>
        <p:txBody>
          <a:bodyPr lIns="0" rIns="0" anchor="t">
            <a:normAutofit fontScale="91000"/>
          </a:bodyPr>
          <a:lstStyle/>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Bruk samme smaksteknikk for alle smaksprøver</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Virvle ølet i glasset i noen sekunder for å frigjøre aromamolekyler. CO</a:t>
            </a:r>
            <a:r>
              <a:rPr lang="nb-NO" sz="3200" spc="-1" baseline="-25000" dirty="0">
                <a:solidFill>
                  <a:srgbClr val="000000"/>
                </a:solidFill>
                <a:latin typeface="Calibri" panose="020F0502020204030204" pitchFamily="34" charset="0"/>
                <a:cs typeface="Calibri" panose="020F0502020204030204" pitchFamily="34" charset="0"/>
              </a:rPr>
              <a:t>2</a:t>
            </a:r>
            <a:r>
              <a:rPr lang="nb-NO" sz="3200" spc="-1" dirty="0">
                <a:solidFill>
                  <a:srgbClr val="000000"/>
                </a:solidFill>
                <a:latin typeface="Calibri" panose="020F0502020204030204" pitchFamily="34" charset="0"/>
                <a:cs typeface="Calibri" panose="020F0502020204030204" pitchFamily="34" charset="0"/>
              </a:rPr>
              <a:t> i ølet hjelper i frigjøringen</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På denne måten kan smaksprøven varmes litt opp dersom den er for kald</a:t>
            </a:r>
          </a:p>
          <a:p>
            <a:pPr marL="457200" indent="-343080">
              <a:lnSpc>
                <a:spcPct val="110000"/>
              </a:lnSpc>
              <a:spcBef>
                <a:spcPts val="1199"/>
              </a:spcBef>
              <a:buClr>
                <a:srgbClr val="1A2732"/>
              </a:buClr>
              <a:buFont typeface="Arial"/>
              <a:buChar char="•"/>
            </a:pPr>
            <a:endParaRPr lang="en-US" sz="3200" b="0" strike="noStrike"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7</a:t>
            </a:fld>
            <a:endParaRPr lang="en-US" sz="1800" b="0" strike="noStrike" spc="-1">
              <a:latin typeface="Times New Roman"/>
            </a:endParaRPr>
          </a:p>
        </p:txBody>
      </p:sp>
      <p:pic>
        <p:nvPicPr>
          <p:cNvPr id="3" name="Picture 2" descr="A hand holding a glass of beer&#10;&#10;Description automatically generated">
            <a:extLst>
              <a:ext uri="{FF2B5EF4-FFF2-40B4-BE49-F238E27FC236}">
                <a16:creationId xmlns:a16="http://schemas.microsoft.com/office/drawing/2014/main" id="{32E56AAF-F6CE-98E7-4219-78EF1ED56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431" y="2616476"/>
            <a:ext cx="4262049" cy="2860928"/>
          </a:xfrm>
          <a:prstGeom prst="rect">
            <a:avLst/>
          </a:prstGeom>
        </p:spPr>
      </p:pic>
      <p:sp>
        <p:nvSpPr>
          <p:cNvPr id="4" name="TextBox 3">
            <a:extLst>
              <a:ext uri="{FF2B5EF4-FFF2-40B4-BE49-F238E27FC236}">
                <a16:creationId xmlns:a16="http://schemas.microsoft.com/office/drawing/2014/main" id="{FF995666-BE17-79C4-2E22-AB16D79D9AB8}"/>
              </a:ext>
            </a:extLst>
          </p:cNvPr>
          <p:cNvSpPr txBox="1"/>
          <p:nvPr/>
        </p:nvSpPr>
        <p:spPr>
          <a:xfrm>
            <a:off x="7237430" y="5477404"/>
            <a:ext cx="4262049" cy="200055"/>
          </a:xfrm>
          <a:prstGeom prst="rect">
            <a:avLst/>
          </a:prstGeom>
          <a:noFill/>
        </p:spPr>
        <p:txBody>
          <a:bodyPr wrap="square" rtlCol="0">
            <a:spAutoFit/>
          </a:bodyPr>
          <a:lstStyle/>
          <a:p>
            <a:r>
              <a:rPr lang="en-US" sz="700" dirty="0"/>
              <a:t>Copyright: Siebel Institute of Technology (https://youtu.be/5HP-Rb9oLu8?si=_o63z9eaQu5Tag20)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s face holding a glass of beer&#10;&#10;Description automatically generated">
            <a:extLst>
              <a:ext uri="{FF2B5EF4-FFF2-40B4-BE49-F238E27FC236}">
                <a16:creationId xmlns:a16="http://schemas.microsoft.com/office/drawing/2014/main" id="{A869C046-222F-89A7-D691-8E8F4C56C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429" y="2616474"/>
            <a:ext cx="4262050" cy="2860929"/>
          </a:xfrm>
          <a:prstGeom prst="rect">
            <a:avLst/>
          </a:prstGeom>
        </p:spPr>
      </p:pic>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Ølsmaking – hvordan?</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6061166" cy="4402440"/>
          </a:xfrm>
          <a:prstGeom prst="rect">
            <a:avLst/>
          </a:prstGeom>
          <a:noFill/>
          <a:ln w="0">
            <a:noFill/>
          </a:ln>
        </p:spPr>
        <p:txBody>
          <a:bodyPr lIns="0" rIns="0" anchor="t">
            <a:normAutofit fontScale="91000" lnSpcReduction="10000"/>
          </a:bodyPr>
          <a:lstStyle/>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Neste steg er at vi lukter på ølet i en </a:t>
            </a:r>
            <a:r>
              <a:rPr lang="nb-NO" sz="3200" b="0" i="1" strike="noStrike" spc="-1" dirty="0">
                <a:solidFill>
                  <a:srgbClr val="000000"/>
                </a:solidFill>
                <a:latin typeface="Calibri" panose="020F0502020204030204" pitchFamily="34" charset="0"/>
                <a:cs typeface="Calibri" panose="020F0502020204030204" pitchFamily="34" charset="0"/>
              </a:rPr>
              <a:t>drive-by</a:t>
            </a:r>
            <a:r>
              <a:rPr lang="nb-NO" sz="3200" b="0" strike="noStrike" spc="-1" dirty="0">
                <a:solidFill>
                  <a:srgbClr val="000000"/>
                </a:solidFill>
                <a:latin typeface="Calibri" panose="020F0502020204030204" pitchFamily="34" charset="0"/>
                <a:cs typeface="Calibri" panose="020F0502020204030204" pitchFamily="34" charset="0"/>
              </a:rPr>
              <a:t> bevegelse:</a:t>
            </a:r>
          </a:p>
          <a:p>
            <a:pPr marL="914400" lvl="1" indent="-343080">
              <a:lnSpc>
                <a:spcPct val="110000"/>
              </a:lnSpc>
              <a:spcBef>
                <a:spcPts val="1199"/>
              </a:spcBef>
              <a:buClr>
                <a:srgbClr val="1A2732"/>
              </a:buClr>
              <a:buFont typeface="Arial"/>
              <a:buChar char="•"/>
            </a:pPr>
            <a:r>
              <a:rPr lang="nb-NO" sz="2800" spc="-1" dirty="0">
                <a:solidFill>
                  <a:srgbClr val="000000"/>
                </a:solidFill>
                <a:latin typeface="Calibri" panose="020F0502020204030204" pitchFamily="34" charset="0"/>
                <a:cs typeface="Calibri" panose="020F0502020204030204" pitchFamily="34" charset="0"/>
              </a:rPr>
              <a:t>Begynn med god avstand mellom glass og nesen</a:t>
            </a:r>
          </a:p>
          <a:p>
            <a:pPr marL="914400" lvl="1" indent="-343080">
              <a:lnSpc>
                <a:spcPct val="110000"/>
              </a:lnSpc>
              <a:spcBef>
                <a:spcPts val="1199"/>
              </a:spcBef>
              <a:buClr>
                <a:srgbClr val="1A2732"/>
              </a:buClr>
              <a:buFont typeface="Arial"/>
              <a:buChar char="•"/>
            </a:pPr>
            <a:r>
              <a:rPr lang="nb-NO" sz="2800" spc="-1" dirty="0">
                <a:solidFill>
                  <a:srgbClr val="000000"/>
                </a:solidFill>
                <a:latin typeface="Calibri" panose="020F0502020204030204" pitchFamily="34" charset="0"/>
                <a:cs typeface="Calibri" panose="020F0502020204030204" pitchFamily="34" charset="0"/>
              </a:rPr>
              <a:t>Smaksprøven beveges fra side til side </a:t>
            </a:r>
            <a:br>
              <a:rPr lang="nb-NO" sz="2800" spc="-1" dirty="0">
                <a:solidFill>
                  <a:srgbClr val="000000"/>
                </a:solidFill>
                <a:latin typeface="Calibri" panose="020F0502020204030204" pitchFamily="34" charset="0"/>
                <a:cs typeface="Calibri" panose="020F0502020204030204" pitchFamily="34" charset="0"/>
              </a:rPr>
            </a:br>
            <a:r>
              <a:rPr lang="nb-NO" sz="2800" spc="-1" dirty="0">
                <a:solidFill>
                  <a:srgbClr val="000000"/>
                </a:solidFill>
                <a:latin typeface="Calibri" panose="020F0502020204030204" pitchFamily="34" charset="0"/>
                <a:cs typeface="Calibri" panose="020F0502020204030204" pitchFamily="34" charset="0"/>
              </a:rPr>
              <a:t>mens den gradvis løftes mot nesen</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Smakeren finner de mest aktive og kraftigere aromaer uten å bli overveldet </a:t>
            </a:r>
            <a:endParaRPr lang="en-US" sz="3200" spc="-1" dirty="0">
              <a:solidFill>
                <a:srgbClr val="000000"/>
              </a:solidFill>
              <a:latin typeface="Calibri" panose="020F0502020204030204" pitchFamily="34" charset="0"/>
              <a:cs typeface="Calibri" panose="020F0502020204030204" pitchFamily="34" charset="0"/>
            </a:endParaRP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8</a:t>
            </a:fld>
            <a:endParaRPr lang="en-US" sz="1800" b="0" strike="noStrike" spc="-1">
              <a:latin typeface="Times New Roman"/>
            </a:endParaRPr>
          </a:p>
        </p:txBody>
      </p:sp>
      <p:sp>
        <p:nvSpPr>
          <p:cNvPr id="4" name="TextBox 3">
            <a:extLst>
              <a:ext uri="{FF2B5EF4-FFF2-40B4-BE49-F238E27FC236}">
                <a16:creationId xmlns:a16="http://schemas.microsoft.com/office/drawing/2014/main" id="{FF995666-BE17-79C4-2E22-AB16D79D9AB8}"/>
              </a:ext>
            </a:extLst>
          </p:cNvPr>
          <p:cNvSpPr txBox="1"/>
          <p:nvPr/>
        </p:nvSpPr>
        <p:spPr>
          <a:xfrm>
            <a:off x="7237430" y="5477404"/>
            <a:ext cx="4262049" cy="200055"/>
          </a:xfrm>
          <a:prstGeom prst="rect">
            <a:avLst/>
          </a:prstGeom>
          <a:noFill/>
        </p:spPr>
        <p:txBody>
          <a:bodyPr wrap="square" rtlCol="0">
            <a:spAutoFit/>
          </a:bodyPr>
          <a:lstStyle/>
          <a:p>
            <a:r>
              <a:rPr lang="en-US" sz="700" dirty="0"/>
              <a:t>Copyright: Siebel Institute of Technology (https://youtu.be/5HP-Rb9oLu8?si=_o63z9eaQu5Tag20)</a:t>
            </a:r>
          </a:p>
        </p:txBody>
      </p:sp>
    </p:spTree>
    <p:extLst>
      <p:ext uri="{BB962C8B-B14F-4D97-AF65-F5344CB8AC3E}">
        <p14:creationId xmlns:p14="http://schemas.microsoft.com/office/powerpoint/2010/main" val="334327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s hand holding a glass&#10;&#10;Description automatically generated">
            <a:extLst>
              <a:ext uri="{FF2B5EF4-FFF2-40B4-BE49-F238E27FC236}">
                <a16:creationId xmlns:a16="http://schemas.microsoft.com/office/drawing/2014/main" id="{C4948ECE-2C77-6297-BD4D-39B91346E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427" y="2616473"/>
            <a:ext cx="4262051" cy="2867416"/>
          </a:xfrm>
          <a:prstGeom prst="rect">
            <a:avLst/>
          </a:prstGeom>
        </p:spPr>
      </p:pic>
      <p:sp>
        <p:nvSpPr>
          <p:cNvPr id="104" name="PlaceHolder 1"/>
          <p:cNvSpPr>
            <a:spLocks noGrp="1"/>
          </p:cNvSpPr>
          <p:nvPr>
            <p:ph type="title"/>
          </p:nvPr>
        </p:nvSpPr>
        <p:spPr>
          <a:xfrm>
            <a:off x="1097280" y="286560"/>
            <a:ext cx="10058040" cy="1450440"/>
          </a:xfrm>
          <a:prstGeom prst="rect">
            <a:avLst/>
          </a:prstGeom>
          <a:noFill/>
          <a:ln w="0">
            <a:noFill/>
          </a:ln>
        </p:spPr>
        <p:txBody>
          <a:bodyPr anchor="b">
            <a:noAutofit/>
          </a:bodyPr>
          <a:lstStyle/>
          <a:p>
            <a:pPr>
              <a:lnSpc>
                <a:spcPct val="85000"/>
              </a:lnSpc>
              <a:buNone/>
            </a:pPr>
            <a:r>
              <a:rPr lang="nb-NO" sz="6000" b="0" strike="noStrike" spc="-1" dirty="0">
                <a:solidFill>
                  <a:srgbClr val="000000"/>
                </a:solidFill>
                <a:latin typeface="Calibri"/>
                <a:ea typeface="Calibri"/>
              </a:rPr>
              <a:t>Ølsmaking – hvordan?</a:t>
            </a:r>
            <a:endParaRPr lang="en-US" sz="6000" b="0" strike="noStrike" spc="-1" dirty="0">
              <a:solidFill>
                <a:srgbClr val="000000"/>
              </a:solidFill>
              <a:latin typeface="Arial"/>
            </a:endParaRPr>
          </a:p>
        </p:txBody>
      </p:sp>
      <p:sp>
        <p:nvSpPr>
          <p:cNvPr id="105" name="PlaceHolder 2"/>
          <p:cNvSpPr>
            <a:spLocks noGrp="1"/>
          </p:cNvSpPr>
          <p:nvPr>
            <p:ph/>
          </p:nvPr>
        </p:nvSpPr>
        <p:spPr>
          <a:xfrm>
            <a:off x="1097280" y="1845720"/>
            <a:ext cx="6061166" cy="4402440"/>
          </a:xfrm>
          <a:prstGeom prst="rect">
            <a:avLst/>
          </a:prstGeom>
          <a:noFill/>
          <a:ln w="0">
            <a:noFill/>
          </a:ln>
        </p:spPr>
        <p:txBody>
          <a:bodyPr lIns="0" rIns="0" anchor="t">
            <a:normAutofit fontScale="91000"/>
          </a:bodyPr>
          <a:lstStyle/>
          <a:p>
            <a:pPr marL="457200" indent="-343080">
              <a:lnSpc>
                <a:spcPct val="110000"/>
              </a:lnSpc>
              <a:spcBef>
                <a:spcPts val="1199"/>
              </a:spcBef>
              <a:buClr>
                <a:srgbClr val="1A2732"/>
              </a:buClr>
              <a:buFont typeface="Arial"/>
              <a:buChar char="•"/>
            </a:pPr>
            <a:r>
              <a:rPr lang="nb-NO" sz="3200" b="0" strike="noStrike" spc="-1" dirty="0">
                <a:solidFill>
                  <a:srgbClr val="000000"/>
                </a:solidFill>
                <a:latin typeface="Calibri" panose="020F0502020204030204" pitchFamily="34" charset="0"/>
                <a:cs typeface="Calibri" panose="020F0502020204030204" pitchFamily="34" charset="0"/>
              </a:rPr>
              <a:t>Når glasset er rett under nesen tar smakeren korte, kraftige åndedrag gjennom nesen</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På denne måten forblir aromamolekylene lengre i nesen slik at luktesansen kan identifisere dem</a:t>
            </a:r>
          </a:p>
          <a:p>
            <a:pPr marL="457200" indent="-343080">
              <a:lnSpc>
                <a:spcPct val="110000"/>
              </a:lnSpc>
              <a:spcBef>
                <a:spcPts val="1199"/>
              </a:spcBef>
              <a:buClr>
                <a:srgbClr val="1A2732"/>
              </a:buClr>
              <a:buFont typeface="Arial"/>
              <a:buChar char="•"/>
            </a:pPr>
            <a:r>
              <a:rPr lang="nb-NO" sz="3200" spc="-1" dirty="0">
                <a:solidFill>
                  <a:srgbClr val="000000"/>
                </a:solidFill>
                <a:latin typeface="Calibri" panose="020F0502020204030204" pitchFamily="34" charset="0"/>
                <a:cs typeface="Calibri" panose="020F0502020204030204" pitchFamily="34" charset="0"/>
              </a:rPr>
              <a:t>Planlegg hva du skal lukte mer etter</a:t>
            </a:r>
          </a:p>
        </p:txBody>
      </p:sp>
      <p:sp>
        <p:nvSpPr>
          <p:cNvPr id="106" name="PlaceHolder 3"/>
          <p:cNvSpPr>
            <a:spLocks noGrp="1"/>
          </p:cNvSpPr>
          <p:nvPr>
            <p:ph type="sldNum" idx="9"/>
          </p:nvPr>
        </p:nvSpPr>
        <p:spPr>
          <a:xfrm>
            <a:off x="10843560" y="6459840"/>
            <a:ext cx="1311840" cy="364680"/>
          </a:xfrm>
          <a:prstGeom prst="rect">
            <a:avLst/>
          </a:prstGeom>
          <a:noFill/>
          <a:ln w="0">
            <a:noFill/>
          </a:ln>
        </p:spPr>
        <p:txBody>
          <a:bodyPr anchor="ctr">
            <a:noAutofit/>
          </a:bodyPr>
          <a:lstStyle>
            <a:lvl1pPr algn="r">
              <a:lnSpc>
                <a:spcPct val="100000"/>
              </a:lnSpc>
              <a:buNone/>
              <a:tabLst>
                <a:tab pos="0" algn="l"/>
              </a:tabLst>
              <a:defRPr lang="x-none" sz="1800" b="0" strike="noStrike" spc="-1">
                <a:solidFill>
                  <a:srgbClr val="1A2732"/>
                </a:solidFill>
                <a:latin typeface="Calibri"/>
                <a:ea typeface="Calibri"/>
              </a:defRPr>
            </a:lvl1pPr>
          </a:lstStyle>
          <a:p>
            <a:pPr algn="r">
              <a:lnSpc>
                <a:spcPct val="100000"/>
              </a:lnSpc>
              <a:buNone/>
              <a:tabLst>
                <a:tab pos="0" algn="l"/>
              </a:tabLst>
            </a:pPr>
            <a:fld id="{CAB8F585-742D-4B5A-A019-FE5C095CD79E}" type="slidenum">
              <a:rPr lang="x-none" sz="1800" b="0" strike="noStrike" spc="-1">
                <a:solidFill>
                  <a:srgbClr val="1A2732"/>
                </a:solidFill>
                <a:latin typeface="Calibri"/>
                <a:ea typeface="Calibri"/>
              </a:rPr>
              <a:t>9</a:t>
            </a:fld>
            <a:endParaRPr lang="en-US" sz="1800" b="0" strike="noStrike" spc="-1">
              <a:latin typeface="Times New Roman"/>
            </a:endParaRPr>
          </a:p>
        </p:txBody>
      </p:sp>
      <p:sp>
        <p:nvSpPr>
          <p:cNvPr id="4" name="TextBox 3">
            <a:extLst>
              <a:ext uri="{FF2B5EF4-FFF2-40B4-BE49-F238E27FC236}">
                <a16:creationId xmlns:a16="http://schemas.microsoft.com/office/drawing/2014/main" id="{FF995666-BE17-79C4-2E22-AB16D79D9AB8}"/>
              </a:ext>
            </a:extLst>
          </p:cNvPr>
          <p:cNvSpPr txBox="1"/>
          <p:nvPr/>
        </p:nvSpPr>
        <p:spPr>
          <a:xfrm>
            <a:off x="7237430" y="5477404"/>
            <a:ext cx="4262049" cy="200055"/>
          </a:xfrm>
          <a:prstGeom prst="rect">
            <a:avLst/>
          </a:prstGeom>
          <a:noFill/>
        </p:spPr>
        <p:txBody>
          <a:bodyPr wrap="square" rtlCol="0">
            <a:spAutoFit/>
          </a:bodyPr>
          <a:lstStyle/>
          <a:p>
            <a:r>
              <a:rPr lang="en-US" sz="700" dirty="0"/>
              <a:t>Copyright: Siebel Institute of Technology (https://youtu.be/5HP-Rb9oLu8?si=_o63z9eaQu5Tag20)</a:t>
            </a:r>
          </a:p>
        </p:txBody>
      </p:sp>
    </p:spTree>
    <p:extLst>
      <p:ext uri="{BB962C8B-B14F-4D97-AF65-F5344CB8AC3E}">
        <p14:creationId xmlns:p14="http://schemas.microsoft.com/office/powerpoint/2010/main" val="2647597117"/>
      </p:ext>
    </p:extLst>
  </p:cSld>
  <p:clrMapOvr>
    <a:masterClrMapping/>
  </p:clrMapOvr>
</p:sld>
</file>

<file path=ppt/theme/theme1.xml><?xml version="1.0" encoding="utf-8"?>
<a:theme xmlns:a="http://schemas.openxmlformats.org/drawingml/2006/main" name="Retrospect">
  <a:themeElements>
    <a:clrScheme name="Custom 7">
      <a:dk1>
        <a:srgbClr val="000000"/>
      </a:dk1>
      <a:lt1>
        <a:srgbClr val="FFFFFF"/>
      </a:lt1>
      <a:dk2>
        <a:srgbClr val="1A2732"/>
      </a:dk2>
      <a:lt2>
        <a:srgbClr val="CCDDEA"/>
      </a:lt2>
      <a:accent1>
        <a:srgbClr val="1A2732"/>
      </a:accent1>
      <a:accent2>
        <a:srgbClr val="103C3B"/>
      </a:accent2>
      <a:accent3>
        <a:srgbClr val="CA7700"/>
      </a:accent3>
      <a:accent4>
        <a:srgbClr val="F5BF18"/>
      </a:accent4>
      <a:accent5>
        <a:srgbClr val="726E20"/>
      </a:accent5>
      <a:accent6>
        <a:srgbClr val="C1BB0E"/>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2b7fce66-bf2d-46b5-b59a-9f0018501bcd}" enabled="1" method="Standard" siteId="{f8a213d2-8f6c-400d-9e74-4e8b475316c6}" contentBits="0" removed="0"/>
</clbl:labelList>
</file>

<file path=docProps/app.xml><?xml version="1.0" encoding="utf-8"?>
<Properties xmlns="http://schemas.openxmlformats.org/officeDocument/2006/extended-properties" xmlns:vt="http://schemas.openxmlformats.org/officeDocument/2006/docPropsVTypes">
  <TotalTime>1669</TotalTime>
  <Words>1698</Words>
  <Application>Microsoft Office PowerPoint</Application>
  <PresentationFormat>Widescreen</PresentationFormat>
  <Paragraphs>159</Paragraphs>
  <Slides>25</Slides>
  <Notes>24</Notes>
  <HiddenSlides>1</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Calibri</vt:lpstr>
      <vt:lpstr>Noto Sans Symbols</vt:lpstr>
      <vt:lpstr>Times New Roman</vt:lpstr>
      <vt:lpstr>Retrospect</vt:lpstr>
      <vt:lpstr>PowerPoint-presentasjon</vt:lpstr>
      <vt:lpstr>Norbrygg og usmaker</vt:lpstr>
      <vt:lpstr>Smakseksemplene…</vt:lpstr>
      <vt:lpstr>Smak vs. aroma</vt:lpstr>
      <vt:lpstr>Smak vs. «flavour»</vt:lpstr>
      <vt:lpstr>Smak vs. «flavour»</vt:lpstr>
      <vt:lpstr>Ølsmaking – hvordan?</vt:lpstr>
      <vt:lpstr>Ølsmaking – hvordan?</vt:lpstr>
      <vt:lpstr>Ølsmaking – hvordan?</vt:lpstr>
      <vt:lpstr>Ølsmaking – hvordan?</vt:lpstr>
      <vt:lpstr>Ølsmaking – hvordan?</vt:lpstr>
      <vt:lpstr>Noen triks…</vt:lpstr>
      <vt:lpstr>1: Rent øl</vt:lpstr>
      <vt:lpstr>2: Acetaldehyd</vt:lpstr>
      <vt:lpstr>3: Diacetyl</vt:lpstr>
      <vt:lpstr>4: Dimetylsulfid (DMS)</vt:lpstr>
      <vt:lpstr>Noen triks…</vt:lpstr>
      <vt:lpstr>5: Isoamylacetat</vt:lpstr>
      <vt:lpstr>6: Papp-aktig (Oksidering)</vt:lpstr>
      <vt:lpstr>5: Lysskadet</vt:lpstr>
      <vt:lpstr>7: Kontaminasjon/infeksjon</vt:lpstr>
      <vt:lpstr>Noen triks…</vt:lpstr>
      <vt:lpstr>Enda mer smaking…? </vt:lpstr>
      <vt:lpstr>Etterarbeid</vt:lpstr>
      <vt:lpstr>Forslag til smakekvelder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Tittel</dc:title>
  <dc:creator>Per Øyvind Arnesen</dc:creator>
  <cp:lastModifiedBy>Torbjørn Vetland</cp:lastModifiedBy>
  <cp:revision>84</cp:revision>
  <dcterms:created xsi:type="dcterms:W3CDTF">2014-02-09T13:07:23Z</dcterms:created>
  <dcterms:modified xsi:type="dcterms:W3CDTF">2025-02-12T20:54:18Z</dcterms:modified>
</cp:coreProperties>
</file>