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58" r:id="rId5"/>
    <p:sldId id="275" r:id="rId6"/>
    <p:sldId id="271" r:id="rId7"/>
    <p:sldId id="259" r:id="rId8"/>
    <p:sldId id="272" r:id="rId9"/>
    <p:sldId id="270" r:id="rId10"/>
    <p:sldId id="264" r:id="rId11"/>
    <p:sldId id="262" r:id="rId12"/>
    <p:sldId id="273" r:id="rId13"/>
    <p:sldId id="265" r:id="rId14"/>
    <p:sldId id="268" r:id="rId15"/>
    <p:sldId id="274" r:id="rId16"/>
    <p:sldId id="277" r:id="rId17"/>
    <p:sldId id="266" r:id="rId18"/>
    <p:sldId id="261" r:id="rId19"/>
    <p:sldId id="263" r:id="rId20"/>
    <p:sldId id="276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700"/>
    <a:srgbClr val="6D5818"/>
    <a:srgbClr val="726E20"/>
    <a:srgbClr val="FFF8EB"/>
    <a:srgbClr val="FFE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2" autoAdjust="0"/>
    <p:restoredTop sz="97829" autoAdjust="0"/>
  </p:normalViewPr>
  <p:slideViewPr>
    <p:cSldViewPr snapToGrid="0">
      <p:cViewPr varScale="1">
        <p:scale>
          <a:sx n="155" d="100"/>
          <a:sy n="155" d="100"/>
        </p:scale>
        <p:origin x="16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5" d="100"/>
          <a:sy n="145" d="100"/>
        </p:scale>
        <p:origin x="416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6CD5-0586-4CFB-BBD7-862F07AEE582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B6BF9-2161-4091-895F-9D0D65799D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51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C984B-8FEF-44A5-932A-991B17DF7DE8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FA4A-9FCD-4755-B0C3-4AE6342211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64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8FA4A-9FCD-4755-B0C3-4AE6342211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75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F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616077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726E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6D5818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7122-D755-45C7-B2B8-2A8FD4C6E8D2}" type="datetime1">
              <a:rPr lang="nb-NO" smtClean="0"/>
              <a:t>20.09.2023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rgbClr val="CA7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" y="6422632"/>
            <a:ext cx="474958" cy="413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957" y="995360"/>
            <a:ext cx="3237526" cy="2818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0749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DF3F-403A-4EFC-A856-ED428D51ADA8}" type="datetime1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90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F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0D54-840A-4968-B314-BE5C0D603BF6}" type="datetime1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" y="6422632"/>
            <a:ext cx="474958" cy="4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BED5-5E9F-4C60-AF92-7DED5931900D}" type="datetime1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21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F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726E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6D5818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CA85-2AED-4222-99E3-C53D72EA2048}" type="datetime1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rgbClr val="CA7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" y="6422632"/>
            <a:ext cx="474958" cy="4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A4A9-2DE8-4FB2-927A-920295011773}" type="datetime1">
              <a:rPr lang="nb-NO" smtClean="0"/>
              <a:t>20.09.2023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5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69A-4C81-4CDC-91A0-44E1E7E181F6}" type="datetime1">
              <a:rPr lang="nb-NO" smtClean="0"/>
              <a:t>20.09.2023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5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2FC-AAA1-4988-B96B-94D0D0895316}" type="datetime1">
              <a:rPr lang="nb-NO" smtClean="0"/>
              <a:t>20.09.2023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74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F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C879-8BEE-43B8-82E6-0286AA16F353}" type="datetime1">
              <a:rPr lang="nb-NO" smtClean="0"/>
              <a:t>20.09.2023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Usmaker i øl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" y="6422632"/>
            <a:ext cx="474958" cy="4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3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FFF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726E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6D581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3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DF895D-AB9A-4BB1-856F-EB9BDCD4FE62}" type="datetime1">
              <a:rPr lang="nb-NO" smtClean="0"/>
              <a:t>20.09.2023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Usmaker i øl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" y="6422632"/>
            <a:ext cx="474958" cy="4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5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FFF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726E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6D581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3F7-3544-4BF7-9B3B-BE3FF0887C3B}" type="datetime1">
              <a:rPr lang="nb-NO" smtClean="0"/>
              <a:t>20.09.2023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9754" y="6459784"/>
            <a:ext cx="1312025" cy="365125"/>
          </a:xfrm>
        </p:spPr>
        <p:txBody>
          <a:bodyPr/>
          <a:lstStyle/>
          <a:p>
            <a:fld id="{B9A2C946-3384-4CAE-AE5C-A030CF8CBF46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501" y="5176515"/>
            <a:ext cx="1784386" cy="15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7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FFF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2636"/>
            <a:ext cx="12192001" cy="65998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nb-NO" sz="1800" kern="1200" cap="all" baseline="0" smtClean="0">
                <a:solidFill>
                  <a:srgbClr val="726E2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26B15DA-F251-4DDC-BF65-2FBF2EC99A1D}" type="datetime1">
              <a:rPr lang="nb-NO" smtClean="0"/>
              <a:pPr/>
              <a:t>20.09.2023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cap="all" baseline="0">
                <a:solidFill>
                  <a:srgbClr val="726E20"/>
                </a:solidFill>
              </a:defRPr>
            </a:lvl1pPr>
          </a:lstStyle>
          <a:p>
            <a:r>
              <a:rPr lang="nb-NO" dirty="0" err="1"/>
              <a:t>Norbrygg</a:t>
            </a:r>
            <a:r>
              <a:rPr lang="nb-NO" dirty="0"/>
              <a:t>: Usmaker i øl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nb-NO" sz="1800" kern="1200" cap="all" baseline="0" smtClean="0">
                <a:solidFill>
                  <a:srgbClr val="726E2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A2C946-3384-4CAE-AE5C-A030CF8CBF46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rgbClr val="CA7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" y="6422632"/>
            <a:ext cx="474958" cy="4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kern="1200" spc="-50" baseline="0">
          <a:solidFill>
            <a:srgbClr val="726E2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omkom@norbrygg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Smakesamling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Vanlige Usmaker i øl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" y="6422632"/>
            <a:ext cx="474958" cy="41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5213" y="6444734"/>
            <a:ext cx="207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Versjon: 2023-09-20</a:t>
            </a:r>
          </a:p>
        </p:txBody>
      </p:sp>
    </p:spTree>
    <p:extLst>
      <p:ext uri="{BB962C8B-B14F-4D97-AF65-F5344CB8AC3E}">
        <p14:creationId xmlns:p14="http://schemas.microsoft.com/office/powerpoint/2010/main" val="67265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094394-BD2C-4161-24DF-3394504CD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2: </a:t>
            </a:r>
            <a:r>
              <a:rPr lang="nb-NO" dirty="0" err="1"/>
              <a:t>Diacetyl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b="1" dirty="0"/>
              <a:t>Hva: </a:t>
            </a:r>
            <a:r>
              <a:rPr lang="nb-NO" dirty="0"/>
              <a:t>Lukter smør, </a:t>
            </a:r>
            <a:r>
              <a:rPr lang="nb-NO" dirty="0" err="1"/>
              <a:t>cottage</a:t>
            </a:r>
            <a:r>
              <a:rPr lang="nb-NO" dirty="0"/>
              <a:t> cheese, smørbukk-karameller, harskt smør, kino-popcorn. </a:t>
            </a:r>
          </a:p>
          <a:p>
            <a:r>
              <a:rPr lang="nb-NO" b="1" dirty="0"/>
              <a:t>Hvor: </a:t>
            </a:r>
            <a:r>
              <a:rPr lang="nb-NO" dirty="0"/>
              <a:t>Tsjekkiske </a:t>
            </a:r>
            <a:r>
              <a:rPr lang="nb-NO" dirty="0" err="1"/>
              <a:t>lagere</a:t>
            </a:r>
            <a:r>
              <a:rPr lang="nb-NO" dirty="0"/>
              <a:t>, engelske og skotske ales kan ha noe.</a:t>
            </a:r>
          </a:p>
          <a:p>
            <a:r>
              <a:rPr lang="nb-NO" b="1" dirty="0"/>
              <a:t>Hvorfor: </a:t>
            </a:r>
            <a:r>
              <a:rPr lang="nb-NO" dirty="0"/>
              <a:t>Biprodukt av gjæring, gjæren utskiller </a:t>
            </a:r>
            <a:r>
              <a:rPr lang="nb-NO" dirty="0" err="1"/>
              <a:t>diacetyl</a:t>
            </a:r>
            <a:r>
              <a:rPr lang="nb-NO" dirty="0"/>
              <a:t> under gjæringen. Gjæren bør få 2-3 dager på slutten av gjæringen på ca. 20 grader for å ta opp i seg stoffene. Noen større bryggerier venter ikke på dette lenger, men tilsetter enzymer som bryter ned </a:t>
            </a:r>
            <a:r>
              <a:rPr lang="nb-NO" dirty="0" err="1"/>
              <a:t>diacetyl</a:t>
            </a:r>
            <a:r>
              <a:rPr lang="nb-NO" dirty="0"/>
              <a:t>. Bakterier som </a:t>
            </a:r>
            <a:r>
              <a:rPr lang="nb-NO" i="1" dirty="0" err="1"/>
              <a:t>Pediococcus</a:t>
            </a:r>
            <a:r>
              <a:rPr lang="nb-NO" dirty="0"/>
              <a:t> og </a:t>
            </a:r>
            <a:r>
              <a:rPr lang="nb-NO" i="1" dirty="0" err="1"/>
              <a:t>Lactobacillus</a:t>
            </a:r>
            <a:r>
              <a:rPr lang="nb-NO" dirty="0"/>
              <a:t> kan også bidra med </a:t>
            </a:r>
            <a:r>
              <a:rPr lang="nb-NO" dirty="0" err="1"/>
              <a:t>diacetyl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10</a:t>
            </a:fld>
            <a:endParaRPr lang="nb-NO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40661A6-3709-31C2-8D9F-93B69B3CC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2462795"/>
            <a:ext cx="4937125" cy="27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CA27F7-2416-0F75-4D42-FC2355834C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3: </a:t>
            </a:r>
            <a:r>
              <a:rPr lang="nb-NO" dirty="0" err="1"/>
              <a:t>Dimethylsulfid</a:t>
            </a:r>
            <a:r>
              <a:rPr lang="nb-NO" dirty="0"/>
              <a:t> (DMS)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b="1" dirty="0"/>
              <a:t>Hva: </a:t>
            </a:r>
            <a:r>
              <a:rPr lang="nb-NO" dirty="0"/>
              <a:t>Lukter alt fra hermetisk mais til kokt kål, tomatjuice og råtten søppelsekk. Under et visst nivå kan den gi fylde og kompleksitet.</a:t>
            </a:r>
          </a:p>
          <a:p>
            <a:r>
              <a:rPr lang="nb-NO" b="1" dirty="0"/>
              <a:t>Hvor: </a:t>
            </a:r>
            <a:r>
              <a:rPr lang="nb-NO" dirty="0"/>
              <a:t>Tysk pilsner og amerikansk </a:t>
            </a:r>
            <a:r>
              <a:rPr lang="nb-NO" dirty="0" err="1"/>
              <a:t>cream</a:t>
            </a:r>
            <a:r>
              <a:rPr lang="nb-NO" dirty="0"/>
              <a:t> ale kan ha litt preg fra DMS, ellers ingen andre typer. </a:t>
            </a:r>
          </a:p>
          <a:p>
            <a:r>
              <a:rPr lang="nb-NO" b="1" dirty="0"/>
              <a:t>Hvorfor: </a:t>
            </a:r>
            <a:r>
              <a:rPr lang="nb-NO" dirty="0"/>
              <a:t>S-</a:t>
            </a:r>
            <a:r>
              <a:rPr lang="nb-NO" dirty="0" err="1"/>
              <a:t>methyl</a:t>
            </a:r>
            <a:r>
              <a:rPr lang="nb-NO" dirty="0"/>
              <a:t> </a:t>
            </a:r>
            <a:r>
              <a:rPr lang="nb-NO" dirty="0" err="1"/>
              <a:t>methionanine</a:t>
            </a:r>
            <a:r>
              <a:rPr lang="nb-NO" dirty="0"/>
              <a:t>, et stoff som finnes i malt, må omdannes til DMS og fordampe under koking av vørteren. Vørteren er altså ikke dampet nok. Hurtig nedkjøling av vørteren vil også hjelpe. Enkelte infeksjoner vil også kunne gi DMS.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11</a:t>
            </a:fld>
            <a:endParaRPr lang="nb-NO"/>
          </a:p>
        </p:txBody>
      </p:sp>
      <p:pic>
        <p:nvPicPr>
          <p:cNvPr id="8" name="Picture 7" descr="A pile of grain on a blue background&#10;&#10;Description automatically generated">
            <a:extLst>
              <a:ext uri="{FF2B5EF4-FFF2-40B4-BE49-F238E27FC236}">
                <a16:creationId xmlns:a16="http://schemas.microsoft.com/office/drawing/2014/main" id="{D26A0E86-F527-EC3E-34AD-5665D28FB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2462400"/>
            <a:ext cx="4937760" cy="27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Noen triks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Prøv å blande DMS og </a:t>
            </a:r>
            <a:r>
              <a:rPr lang="nb-NO" dirty="0" err="1"/>
              <a:t>Diacetyl</a:t>
            </a:r>
            <a:r>
              <a:rPr lang="en-US" dirty="0" err="1"/>
              <a:t>, klarer du å kjenne igjen hver smak?</a:t>
            </a: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Bland ut prøvene med rent øl for å se hvor svakt du kan kjenne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44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nb-NO" dirty="0"/>
              <a:t>: </a:t>
            </a:r>
            <a:r>
              <a:rPr lang="nb-NO" dirty="0" err="1"/>
              <a:t>Acetaldehyd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dirty="0"/>
              <a:t>Hva: </a:t>
            </a:r>
            <a:r>
              <a:rPr lang="nb-NO" dirty="0"/>
              <a:t>Lukter grønne epler </a:t>
            </a:r>
          </a:p>
          <a:p>
            <a:r>
              <a:rPr lang="nb-NO" b="1" dirty="0"/>
              <a:t>Hvor: </a:t>
            </a:r>
            <a:r>
              <a:rPr lang="nb-NO" dirty="0"/>
              <a:t>Skal ikke forekomme</a:t>
            </a:r>
          </a:p>
          <a:p>
            <a:r>
              <a:rPr lang="nb-NO" b="1" dirty="0"/>
              <a:t>Hvorfor: </a:t>
            </a:r>
            <a:r>
              <a:rPr lang="nb-NO" dirty="0"/>
              <a:t>Er et mellomprodukt før gjæren lager alkohol, gjæren trenger et par dager til på å bli ferdig, kan også fjernes med </a:t>
            </a:r>
            <a:r>
              <a:rPr lang="nb-NO" dirty="0" err="1"/>
              <a:t>etterlagring</a:t>
            </a:r>
            <a:r>
              <a:rPr lang="nb-NO" dirty="0"/>
              <a:t> med gjær på flasken. Kan også skyldes stresset gjær eller for høy gjæringstemperatur.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13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F0806-8086-B7A6-C6BA-24A728DD2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2462795"/>
            <a:ext cx="4963720" cy="278923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2821B9-EF52-B755-962C-605BE87602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A00B9E-649D-4484-BF2D-4E394FA545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nb-NO" dirty="0"/>
              <a:t>: </a:t>
            </a:r>
            <a:r>
              <a:rPr lang="nb-NO" dirty="0" err="1"/>
              <a:t>Papery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dirty="0"/>
              <a:t>Hva: </a:t>
            </a:r>
            <a:r>
              <a:rPr lang="nb-NO" dirty="0"/>
              <a:t>Lukter våt papp, skoeske, rosiner</a:t>
            </a:r>
          </a:p>
          <a:p>
            <a:r>
              <a:rPr lang="nb-NO" b="1" dirty="0"/>
              <a:t>Hvor: </a:t>
            </a:r>
            <a:r>
              <a:rPr lang="nb-NO" dirty="0"/>
              <a:t>Skal ikke forekomme</a:t>
            </a:r>
          </a:p>
          <a:p>
            <a:r>
              <a:rPr lang="nb-NO" b="1" dirty="0"/>
              <a:t>Hvorfor: </a:t>
            </a:r>
            <a:r>
              <a:rPr lang="nb-NO" dirty="0"/>
              <a:t>Ferdiggjæret øl har fått for mye luft under tapping fra gjæring til flaske, utett kork, gammelt øl. NB: oksidasjon av f.eks.	 estere kan gi rosinpreget i </a:t>
            </a:r>
            <a:r>
              <a:rPr lang="nb-NO" dirty="0" err="1"/>
              <a:t>barley</a:t>
            </a:r>
            <a:r>
              <a:rPr lang="nb-NO" dirty="0"/>
              <a:t> </a:t>
            </a:r>
            <a:r>
              <a:rPr lang="nb-NO" dirty="0" err="1"/>
              <a:t>wines</a:t>
            </a:r>
            <a:r>
              <a:rPr lang="nb-NO" dirty="0"/>
              <a:t>, ulike stoffer vil oksidere forskjellig.</a:t>
            </a:r>
            <a:endParaRPr lang="en-US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14</a:t>
            </a:fld>
            <a:endParaRPr lang="nb-NO"/>
          </a:p>
        </p:txBody>
      </p:sp>
      <p:pic>
        <p:nvPicPr>
          <p:cNvPr id="7" name="Picture 6" descr="A blue background with white text and black and white text&#10;&#10;Description automatically generated">
            <a:extLst>
              <a:ext uri="{FF2B5EF4-FFF2-40B4-BE49-F238E27FC236}">
                <a16:creationId xmlns:a16="http://schemas.microsoft.com/office/drawing/2014/main" id="{A3ECB61B-A6EB-2203-0D4C-937E639DE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2462400"/>
            <a:ext cx="4946709" cy="27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triks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Prøv å blande flere smaker i “cocktailen”, kan du kjenne igjen hver av smakene?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26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E25393-1CCC-F5B7-C7AE-A53E58A754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6: Melkesyrebakterier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b="1" dirty="0"/>
              <a:t>Hva: </a:t>
            </a:r>
            <a:r>
              <a:rPr lang="nb-NO" dirty="0"/>
              <a:t>Minner om yoghurt, </a:t>
            </a:r>
            <a:br>
              <a:rPr lang="nb-NO" dirty="0"/>
            </a:br>
            <a:r>
              <a:rPr lang="nb-NO" dirty="0"/>
              <a:t>sur melk</a:t>
            </a:r>
          </a:p>
          <a:p>
            <a:r>
              <a:rPr lang="nb-NO" b="1" dirty="0"/>
              <a:t>Hvor: </a:t>
            </a:r>
            <a:r>
              <a:rPr lang="nb-NO" dirty="0"/>
              <a:t>Skal ikke forekomme, bortsett fra i øl som skal være sure</a:t>
            </a:r>
          </a:p>
          <a:p>
            <a:r>
              <a:rPr lang="nb-NO" b="1" dirty="0"/>
              <a:t>Hvorfor: </a:t>
            </a:r>
            <a:r>
              <a:rPr lang="nb-NO" dirty="0"/>
              <a:t>Infeksjon av melkesyrebakterier, skyldes  dårlig renhold.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16</a:t>
            </a:fld>
            <a:endParaRPr lang="nb-NO"/>
          </a:p>
        </p:txBody>
      </p:sp>
      <p:pic>
        <p:nvPicPr>
          <p:cNvPr id="7" name="Picture 6" descr="A close-up of a petri dish&#10;&#10;Description automatically generated">
            <a:extLst>
              <a:ext uri="{FF2B5EF4-FFF2-40B4-BE49-F238E27FC236}">
                <a16:creationId xmlns:a16="http://schemas.microsoft.com/office/drawing/2014/main" id="{5C7A2591-8A42-A21D-7CA1-C253AD558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200" y="2463386"/>
            <a:ext cx="4919683" cy="27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3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7: </a:t>
            </a:r>
            <a:r>
              <a:rPr lang="nb-NO" dirty="0" err="1"/>
              <a:t>Isoamyl</a:t>
            </a:r>
            <a:r>
              <a:rPr lang="nb-NO" dirty="0"/>
              <a:t> acetat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b="1" dirty="0"/>
              <a:t>Hva: </a:t>
            </a:r>
            <a:r>
              <a:rPr lang="nb-NO" dirty="0"/>
              <a:t>Minner om banan, pære og andre frukter</a:t>
            </a:r>
          </a:p>
          <a:p>
            <a:r>
              <a:rPr lang="nb-NO" b="1" dirty="0"/>
              <a:t>Hvor: </a:t>
            </a:r>
            <a:r>
              <a:rPr lang="nb-NO" dirty="0"/>
              <a:t>Finnes i alle øl, men spesielt i </a:t>
            </a:r>
            <a:r>
              <a:rPr lang="nb-NO" dirty="0" err="1"/>
              <a:t>hveteøl</a:t>
            </a:r>
            <a:endParaRPr lang="nb-NO" dirty="0"/>
          </a:p>
          <a:p>
            <a:r>
              <a:rPr lang="nb-NO" b="1" dirty="0"/>
              <a:t>Hvorfor: </a:t>
            </a:r>
            <a:r>
              <a:rPr lang="nb-NO" dirty="0"/>
              <a:t>Produseres av gjæren når den jobber med å fordøye sukker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17</a:t>
            </a:fld>
            <a:endParaRPr lang="nb-NO"/>
          </a:p>
        </p:txBody>
      </p:sp>
      <p:pic>
        <p:nvPicPr>
          <p:cNvPr id="10" name="Content Placeholder 9" descr="A blue and white poster with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5DE69231-246C-AAE3-649F-CAF945DEAB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238" y="2462400"/>
            <a:ext cx="4937125" cy="2772331"/>
          </a:xfrm>
        </p:spPr>
      </p:pic>
    </p:spTree>
    <p:extLst>
      <p:ext uri="{BB962C8B-B14F-4D97-AF65-F5344CB8AC3E}">
        <p14:creationId xmlns:p14="http://schemas.microsoft.com/office/powerpoint/2010/main" val="134778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Bli </a:t>
            </a:r>
            <a:r>
              <a:rPr lang="nb-NO" dirty="0" err="1"/>
              <a:t>øldommer</a:t>
            </a:r>
            <a:r>
              <a:rPr lang="nb-NO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 dette noe du vil fordype deg i? </a:t>
            </a:r>
          </a:p>
          <a:p>
            <a:r>
              <a:rPr lang="nb-NO" dirty="0" err="1"/>
              <a:t>Norbrygg</a:t>
            </a:r>
            <a:r>
              <a:rPr lang="nb-NO" dirty="0"/>
              <a:t> har alltid bruk for flere dyktige </a:t>
            </a:r>
            <a:r>
              <a:rPr lang="nb-NO" dirty="0" err="1"/>
              <a:t>øldommere</a:t>
            </a:r>
            <a:r>
              <a:rPr lang="nb-NO" dirty="0"/>
              <a:t>, følg med på forumet for kommende kursdager!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65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Etterarbeid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Finner du noen av smakene i hjemmebrygg?</a:t>
            </a:r>
          </a:p>
          <a:p>
            <a:r>
              <a:rPr lang="nb-NO" dirty="0"/>
              <a:t>Se om du finner igjen usmakene i kommersielle øl, og om de varierer fra batch til batch.</a:t>
            </a:r>
          </a:p>
          <a:p>
            <a:pPr lvl="1"/>
            <a:r>
              <a:rPr lang="nb-NO" dirty="0"/>
              <a:t>(hint: norske butikk-</a:t>
            </a:r>
            <a:r>
              <a:rPr lang="nb-NO" dirty="0" err="1"/>
              <a:t>lagere</a:t>
            </a:r>
            <a:r>
              <a:rPr lang="nb-NO" dirty="0"/>
              <a:t> er </a:t>
            </a:r>
            <a:r>
              <a:rPr lang="nb-NO" i="1" dirty="0"/>
              <a:t>veldig </a:t>
            </a:r>
            <a:r>
              <a:rPr lang="nb-NO" dirty="0"/>
              <a:t>interessante, det samme er britisk butikk-import)</a:t>
            </a:r>
          </a:p>
          <a:p>
            <a:endParaRPr lang="nb-NO" i="1" dirty="0"/>
          </a:p>
          <a:p>
            <a:r>
              <a:rPr lang="nb-NO" b="1" i="1" dirty="0"/>
              <a:t>Husk å sende sluttrapporten til </a:t>
            </a:r>
            <a:r>
              <a:rPr lang="nb-NO" b="1" i="1" dirty="0">
                <a:hlinkClick r:id="rId2"/>
              </a:rPr>
              <a:t>domkom@norbrygg.no</a:t>
            </a:r>
            <a:r>
              <a:rPr lang="nb-NO" b="1" i="1" dirty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11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Norbrygg</a:t>
            </a:r>
            <a:r>
              <a:rPr lang="nb-NO" dirty="0"/>
              <a:t> og usmaker?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8296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Hvordan lukter faktisk </a:t>
            </a:r>
            <a:r>
              <a:rPr lang="nb-NO" dirty="0" err="1"/>
              <a:t>diacetyl</a:t>
            </a:r>
            <a:r>
              <a:rPr lang="nb-NO" dirty="0"/>
              <a:t> eller DMS? Uten å ha prøvd usmakssett er det vanskelig å si. Norbrygg deler derfor ut eksempler på usmaker til grupper av medlemmer som ønsker å smake.</a:t>
            </a:r>
          </a:p>
          <a:p>
            <a:r>
              <a:rPr lang="nb-NO" dirty="0"/>
              <a:t>Målet med dette er å gi noe til medlemmene, øke kompetansen blant </a:t>
            </a:r>
            <a:r>
              <a:rPr lang="nb-NO" dirty="0" err="1"/>
              <a:t>hjemmebryggerne</a:t>
            </a:r>
            <a:r>
              <a:rPr lang="nb-NO" dirty="0"/>
              <a:t> – og kanskje få flere interessert i å bli </a:t>
            </a:r>
            <a:r>
              <a:rPr lang="nb-NO" dirty="0" err="1"/>
              <a:t>øldommere</a:t>
            </a:r>
            <a:r>
              <a:rPr lang="nb-NO" dirty="0"/>
              <a:t>.</a:t>
            </a:r>
          </a:p>
          <a:p>
            <a:r>
              <a:rPr lang="nb-NO" dirty="0"/>
              <a:t>Kurssettet er tilpasset 7-10 personer, der alle </a:t>
            </a:r>
            <a:r>
              <a:rPr lang="nb-NO" b="1" dirty="0"/>
              <a:t>må</a:t>
            </a:r>
            <a:r>
              <a:rPr lang="nb-NO" dirty="0"/>
              <a:t> være medlem i </a:t>
            </a:r>
            <a:r>
              <a:rPr lang="nb-NO" dirty="0" err="1"/>
              <a:t>Norbrygg</a:t>
            </a:r>
            <a:r>
              <a:rPr lang="nb-NO" dirty="0"/>
              <a:t>.</a:t>
            </a:r>
          </a:p>
          <a:p>
            <a:r>
              <a:rPr lang="nb-NO" b="1" dirty="0"/>
              <a:t>…og - husk at selv om du senere finner en usmak i et øl, er det ikke nødvendigvis en feil. I noen øltyper er de med og definerer stilen!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621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smakekvelder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Smak på ulike typer for å oppleve mangfoldet: Heineken, </a:t>
            </a:r>
            <a:r>
              <a:rPr lang="nb-NO" dirty="0" err="1"/>
              <a:t>Erdinger</a:t>
            </a:r>
            <a:r>
              <a:rPr lang="nb-NO" dirty="0"/>
              <a:t> </a:t>
            </a:r>
            <a:r>
              <a:rPr lang="nb-NO" dirty="0" err="1"/>
              <a:t>Weissbier</a:t>
            </a:r>
            <a:r>
              <a:rPr lang="nb-NO" dirty="0"/>
              <a:t>, </a:t>
            </a:r>
            <a:r>
              <a:rPr lang="nb-NO" dirty="0" err="1"/>
              <a:t>Duvel</a:t>
            </a:r>
            <a:r>
              <a:rPr lang="nb-NO" dirty="0"/>
              <a:t>, </a:t>
            </a:r>
            <a:r>
              <a:rPr lang="nb-NO" dirty="0" err="1"/>
              <a:t>Rochefort</a:t>
            </a:r>
            <a:r>
              <a:rPr lang="nb-NO" dirty="0"/>
              <a:t> 10, Samuel </a:t>
            </a:r>
            <a:r>
              <a:rPr lang="nb-NO" dirty="0" err="1"/>
              <a:t>Smith’s</a:t>
            </a:r>
            <a:r>
              <a:rPr lang="nb-NO" dirty="0"/>
              <a:t> Nut Brown Ale, Kinn Vestkyst, </a:t>
            </a:r>
            <a:r>
              <a:rPr lang="nb-NO" dirty="0" err="1"/>
              <a:t>Nøgne</a:t>
            </a:r>
            <a:r>
              <a:rPr lang="nb-NO" dirty="0"/>
              <a:t> Ø Imperial </a:t>
            </a:r>
            <a:r>
              <a:rPr lang="nb-NO" dirty="0" err="1"/>
              <a:t>Stout</a:t>
            </a:r>
            <a:r>
              <a:rPr lang="nb-NO" dirty="0"/>
              <a:t>, og avslutt med et </a:t>
            </a:r>
            <a:r>
              <a:rPr lang="nb-NO" dirty="0" err="1"/>
              <a:t>surøl</a:t>
            </a:r>
            <a:r>
              <a:rPr lang="nb-NO" dirty="0"/>
              <a:t> som Duchesse de Bourgogne.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Få tak i flere øl fra ett mikrobryggeri, og sammenlign disse mot hverandre.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Få tak i øl av samme type fra ulike bryggerier, f.eks. IPA-er, </a:t>
            </a:r>
            <a:r>
              <a:rPr lang="nb-NO" dirty="0" err="1"/>
              <a:t>wit</a:t>
            </a:r>
            <a:r>
              <a:rPr lang="nb-NO" dirty="0"/>
              <a:t>, bokkøl og </a:t>
            </a:r>
            <a:r>
              <a:rPr lang="nb-NO" dirty="0" err="1"/>
              <a:t>surøl</a:t>
            </a:r>
            <a:r>
              <a:rPr lang="nb-NO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Portere mot </a:t>
            </a:r>
            <a:r>
              <a:rPr lang="nb-NO" dirty="0" err="1"/>
              <a:t>stout</a:t>
            </a:r>
            <a:r>
              <a:rPr lang="nb-NO" dirty="0"/>
              <a:t>, finn sjokoladesødmen i porteren og </a:t>
            </a:r>
            <a:r>
              <a:rPr lang="nb-NO" dirty="0" err="1"/>
              <a:t>røstetheten</a:t>
            </a:r>
            <a:r>
              <a:rPr lang="nb-NO" dirty="0"/>
              <a:t> i </a:t>
            </a:r>
            <a:r>
              <a:rPr lang="nb-NO" dirty="0" err="1"/>
              <a:t>stouten</a:t>
            </a:r>
            <a:r>
              <a:rPr lang="nb-NO" dirty="0"/>
              <a:t>. Hvor går grensen mellom typene?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Tysk pilsner som </a:t>
            </a:r>
            <a:r>
              <a:rPr lang="nb-NO" dirty="0" err="1"/>
              <a:t>Bitburger</a:t>
            </a:r>
            <a:r>
              <a:rPr lang="nb-NO" dirty="0"/>
              <a:t> mot Budweiser </a:t>
            </a:r>
            <a:r>
              <a:rPr lang="nb-NO" dirty="0" err="1"/>
              <a:t>Budvar</a:t>
            </a:r>
            <a:r>
              <a:rPr lang="nb-NO" dirty="0"/>
              <a:t> (den tsjekkiske), Heineken og </a:t>
            </a:r>
            <a:r>
              <a:rPr lang="nb-NO" dirty="0" err="1"/>
              <a:t>Grolsch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99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Smakseksemplene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...brukes så for å kalibrere smakspaneler innenfor mineralvann og øl. Dette kommer fra Siebel </a:t>
            </a:r>
            <a:r>
              <a:rPr lang="nb-NO" dirty="0" err="1"/>
              <a:t>Institute</a:t>
            </a:r>
            <a:r>
              <a:rPr lang="nb-NO" dirty="0"/>
              <a:t>.</a:t>
            </a:r>
          </a:p>
          <a:p>
            <a:r>
              <a:rPr lang="nb-NO" dirty="0"/>
              <a:t>Én ampulle blandes i én liter øl, og er da på det dobbelte av «vanlig persepsjonsnivå» – den terskelen folk flest må ha for å merke en aroma.</a:t>
            </a:r>
          </a:p>
          <a:p>
            <a:r>
              <a:rPr lang="nb-NO" dirty="0"/>
              <a:t>Ampullene koster ca. 100 kr per stykk.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14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Smak </a:t>
            </a:r>
            <a:r>
              <a:rPr lang="nb-NO" dirty="0" err="1"/>
              <a:t>vs</a:t>
            </a:r>
            <a:r>
              <a:rPr lang="nb-NO" dirty="0"/>
              <a:t> aroma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0563"/>
          </a:xfrm>
        </p:spPr>
        <p:txBody>
          <a:bodyPr>
            <a:normAutofit/>
          </a:bodyPr>
          <a:lstStyle/>
          <a:p>
            <a:r>
              <a:rPr lang="nb-NO" b="1" dirty="0"/>
              <a:t>Smak: </a:t>
            </a:r>
            <a:r>
              <a:rPr lang="nb-NO" dirty="0"/>
              <a:t>Salt, søtt, surt, bittert, </a:t>
            </a:r>
            <a:r>
              <a:rPr lang="nb-NO" dirty="0" err="1"/>
              <a:t>umami</a:t>
            </a:r>
            <a:r>
              <a:rPr lang="nb-NO" dirty="0"/>
              <a:t>.</a:t>
            </a:r>
          </a:p>
          <a:p>
            <a:r>
              <a:rPr lang="nb-NO" b="1" dirty="0"/>
              <a:t>Aroma:</a:t>
            </a:r>
            <a:r>
              <a:rPr lang="nb-NO" dirty="0"/>
              <a:t> f.eks. </a:t>
            </a:r>
            <a:r>
              <a:rPr lang="nb-NO" i="1" dirty="0"/>
              <a:t>«fruktighet»: </a:t>
            </a:r>
            <a:r>
              <a:rPr lang="nb-NO" dirty="0"/>
              <a:t>Klementin, appelsin, appelsinskall, grapefrukt, litchi, ananas, vannmelon, honningmelon, etc. – alt er en treningssak å kjenne igjen!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29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Smak vs. «</a:t>
            </a:r>
            <a:r>
              <a:rPr lang="nb-NO" dirty="0" err="1"/>
              <a:t>flavour</a:t>
            </a:r>
            <a:r>
              <a:rPr lang="nb-NO" dirty="0"/>
              <a:t>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/>
              <a:t>Smak: </a:t>
            </a:r>
            <a:r>
              <a:rPr lang="nb-NO" dirty="0"/>
              <a:t>Basissmakene</a:t>
            </a:r>
          </a:p>
          <a:p>
            <a:r>
              <a:rPr lang="nb-NO" b="1" dirty="0"/>
              <a:t>«</a:t>
            </a:r>
            <a:r>
              <a:rPr lang="nb-NO" b="1" dirty="0" err="1"/>
              <a:t>Flavour</a:t>
            </a:r>
            <a:r>
              <a:rPr lang="nb-NO" b="1" dirty="0"/>
              <a:t>»: </a:t>
            </a:r>
            <a:r>
              <a:rPr lang="nb-NO" dirty="0"/>
              <a:t>Det som vi oppdager av nyanserte smaks/aromabilder når vi får noe i munnen. </a:t>
            </a:r>
          </a:p>
          <a:p>
            <a:r>
              <a:rPr lang="nb-NO" dirty="0"/>
              <a:t>Når man har et øl i munnen kommer lukten opp «bakveien» i nesen, dette gjør at aromaen blir mer kompleks.</a:t>
            </a:r>
          </a:p>
          <a:p>
            <a:r>
              <a:rPr lang="nb-NO" i="1" dirty="0"/>
              <a:t>Prøv å smake på et øl mens du holder deg for nesen. Dette er grunnen til at </a:t>
            </a:r>
            <a:r>
              <a:rPr lang="nb-NO" i="1" dirty="0" err="1"/>
              <a:t>øldommere</a:t>
            </a:r>
            <a:r>
              <a:rPr lang="nb-NO" i="1" dirty="0"/>
              <a:t> ikke dømmer når de er forkjølet.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9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Supersmakere, anosmi,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dirty="0"/>
              <a:t>Alle mennesker er heldigvis ikke like:</a:t>
            </a:r>
          </a:p>
          <a:p>
            <a:pPr lvl="1"/>
            <a:r>
              <a:rPr lang="nb-NO" b="1" dirty="0"/>
              <a:t>Anosmi: </a:t>
            </a:r>
            <a:r>
              <a:rPr lang="nb-NO" dirty="0"/>
              <a:t>å ikke kunne lukte en aroma, f.eks. </a:t>
            </a:r>
            <a:r>
              <a:rPr lang="nb-NO" dirty="0" err="1"/>
              <a:t>diacetyl</a:t>
            </a:r>
            <a:r>
              <a:rPr lang="nb-NO" dirty="0"/>
              <a:t> eller røyk.</a:t>
            </a:r>
          </a:p>
          <a:p>
            <a:pPr lvl="1"/>
            <a:r>
              <a:rPr lang="nb-NO" b="1" dirty="0"/>
              <a:t>Supersmakere: </a:t>
            </a:r>
            <a:r>
              <a:rPr lang="nb-NO" dirty="0"/>
              <a:t>har høyere antall smaksløker. Smaker ikke bedre, er bare mer sensitive. Gjelder kun smak, ikke aroma.</a:t>
            </a:r>
          </a:p>
          <a:p>
            <a:r>
              <a:rPr lang="nb-NO" dirty="0"/>
              <a:t>Dette er en av grunnene til at smakspaneler alltid har flere medlemmer. Flere medlemmer vil også kunne finne flere nyanser.</a:t>
            </a:r>
          </a:p>
          <a:p>
            <a:r>
              <a:rPr lang="nb-NO" i="1" dirty="0"/>
              <a:t>Smaksløkene er også spredd rundt på tungen og bak i svelget – det gamle «kartet» over soner på tungen er feil!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73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smake øl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4244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 err="1"/>
              <a:t>Svirvle</a:t>
            </a:r>
            <a:r>
              <a:rPr lang="nb-NO" dirty="0"/>
              <a:t> glasset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Stikk nesen godt nedi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Konsentrer deg!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Trekk inn luft gjennom nesen, enten langsomt eller støtvis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Planlegg hva du skal lukte mer etter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b="1" dirty="0"/>
              <a:t>Husk å ta pauser i </a:t>
            </a:r>
            <a:r>
              <a:rPr lang="nb-NO" b="1" dirty="0" err="1"/>
              <a:t>luktingen</a:t>
            </a:r>
            <a:endParaRPr lang="nb-NO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Fyll munnen med </a:t>
            </a:r>
            <a:r>
              <a:rPr lang="nb-NO" dirty="0" err="1"/>
              <a:t>ca</a:t>
            </a:r>
            <a:r>
              <a:rPr lang="nb-NO" dirty="0"/>
              <a:t> 2 cl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507235" cy="44244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3000" dirty="0"/>
              <a:t>La ølet dekke hele munnhulen og tungen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000" dirty="0"/>
              <a:t>Kjenn på munnfølelse, smak og aroma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000" dirty="0"/>
              <a:t>Trekk inn luft i munnen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000" dirty="0"/>
              <a:t>Svelg, lukt på </a:t>
            </a:r>
            <a:r>
              <a:rPr lang="nb-NO" sz="3000" dirty="0" err="1"/>
              <a:t>utpust</a:t>
            </a:r>
            <a:endParaRPr lang="nb-NO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3000" dirty="0"/>
              <a:t>Kjenn på ettersmak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000" dirty="0"/>
              <a:t>Planlegg hva du vil smake etter, og gjenta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000" b="1" dirty="0"/>
              <a:t>Nullstill med å lukte på håndbaken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58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…andre triks med smak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Prøv å blande ut en prøve med rent øl for å finne hvordan den utvikler seg ned mot persepsjonsnivå.</a:t>
            </a:r>
          </a:p>
          <a:p>
            <a:r>
              <a:rPr lang="nb-NO" dirty="0"/>
              <a:t>Prøv å blande flere type sammen. Å skille </a:t>
            </a:r>
            <a:r>
              <a:rPr lang="nb-NO" dirty="0" err="1"/>
              <a:t>enkeltsmaker</a:t>
            </a:r>
            <a:r>
              <a:rPr lang="nb-NO" dirty="0"/>
              <a:t> fra en blanding er ikke lett.</a:t>
            </a:r>
          </a:p>
          <a:p>
            <a:r>
              <a:rPr lang="en-US" dirty="0"/>
              <a:t>T</a:t>
            </a:r>
            <a:r>
              <a:rPr lang="nb-NO" dirty="0" err="1"/>
              <a:t>ips</a:t>
            </a:r>
            <a:r>
              <a:rPr lang="nb-NO" dirty="0"/>
              <a:t>: La det som blir igjen i muggene stå til etterpå, så kan dere lage cocktails!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52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1: Rent øl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eksemplene bruker vi Carlsberg lager. Kanskje litt kjedelig, men god kvalitetskontroll og lett å få tak i.</a:t>
            </a:r>
          </a:p>
          <a:p>
            <a:r>
              <a:rPr lang="nb-NO" dirty="0"/>
              <a:t>Lukt og smak på dette for å få en «basis» i </a:t>
            </a:r>
            <a:r>
              <a:rPr lang="nb-NO" dirty="0" err="1"/>
              <a:t>ølsmaken</a:t>
            </a:r>
            <a:r>
              <a:rPr lang="nb-NO" dirty="0"/>
              <a:t>, og sammenligne så med eksemplene.</a:t>
            </a:r>
          </a:p>
          <a:p>
            <a:r>
              <a:rPr lang="nb-NO" dirty="0"/>
              <a:t>Bruk dette som «blandevann» – etterfyll rent øl på prøvene for å finne ut hvordan svakere konsentrasjoner 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Usmaker i øl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946-3384-4CAE-AE5C-A030CF8CBF4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9038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</TotalTime>
  <Words>1327</Words>
  <Application>Microsoft Office PowerPoint</Application>
  <PresentationFormat>Widescreen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Wingdings</vt:lpstr>
      <vt:lpstr>Retrospect</vt:lpstr>
      <vt:lpstr>Smakesamling</vt:lpstr>
      <vt:lpstr>Norbrygg og usmaker?</vt:lpstr>
      <vt:lpstr>Smakseksemplene</vt:lpstr>
      <vt:lpstr>Smak vs aroma</vt:lpstr>
      <vt:lpstr>Smak vs. «flavour»</vt:lpstr>
      <vt:lpstr>Supersmakere, anosmi, etc.</vt:lpstr>
      <vt:lpstr>Hvordan smake øl</vt:lpstr>
      <vt:lpstr>…andre triks med smak</vt:lpstr>
      <vt:lpstr>1: Rent øl</vt:lpstr>
      <vt:lpstr>2: Diacetyl</vt:lpstr>
      <vt:lpstr>3: Dimethylsulfid (DMS)</vt:lpstr>
      <vt:lpstr>Noen triks</vt:lpstr>
      <vt:lpstr>4: Acetaldehyd</vt:lpstr>
      <vt:lpstr>5: Papery</vt:lpstr>
      <vt:lpstr>Noen triks</vt:lpstr>
      <vt:lpstr>6: Melkesyrebakterier</vt:lpstr>
      <vt:lpstr>7: Isoamyl acetat</vt:lpstr>
      <vt:lpstr>Bli øldommer?</vt:lpstr>
      <vt:lpstr>Etterarbeid</vt:lpstr>
      <vt:lpstr>Forslag til smakekvelder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Øyvind Arnesen</dc:creator>
  <cp:lastModifiedBy>Andreas Habel</cp:lastModifiedBy>
  <cp:revision>48</cp:revision>
  <dcterms:created xsi:type="dcterms:W3CDTF">2014-02-09T13:07:23Z</dcterms:created>
  <dcterms:modified xsi:type="dcterms:W3CDTF">2023-09-20T07:44:20Z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7fce66-bf2d-46b5-b59a-9f0018501bcd_Enabled">
    <vt:lpwstr>true</vt:lpwstr>
  </property>
  <property fmtid="{D5CDD505-2E9C-101B-9397-08002B2CF9AE}" pid="3" name="MSIP_Label_2b7fce66-bf2d-46b5-b59a-9f0018501bcd_SetDate">
    <vt:lpwstr>2023-09-20T06:38:07Z</vt:lpwstr>
  </property>
  <property fmtid="{D5CDD505-2E9C-101B-9397-08002B2CF9AE}" pid="4" name="MSIP_Label_2b7fce66-bf2d-46b5-b59a-9f0018501bcd_Method">
    <vt:lpwstr>Standard</vt:lpwstr>
  </property>
  <property fmtid="{D5CDD505-2E9C-101B-9397-08002B2CF9AE}" pid="5" name="MSIP_Label_2b7fce66-bf2d-46b5-b59a-9f0018501bcd_Name">
    <vt:lpwstr>s_Intern</vt:lpwstr>
  </property>
  <property fmtid="{D5CDD505-2E9C-101B-9397-08002B2CF9AE}" pid="6" name="MSIP_Label_2b7fce66-bf2d-46b5-b59a-9f0018501bcd_SiteId">
    <vt:lpwstr>f8a213d2-8f6c-400d-9e74-4e8b475316c6</vt:lpwstr>
  </property>
  <property fmtid="{D5CDD505-2E9C-101B-9397-08002B2CF9AE}" pid="7" name="MSIP_Label_2b7fce66-bf2d-46b5-b59a-9f0018501bcd_ActionId">
    <vt:lpwstr>192de266-f98d-46f4-b740-4a7943ea7114</vt:lpwstr>
  </property>
  <property fmtid="{D5CDD505-2E9C-101B-9397-08002B2CF9AE}" pid="8" name="MSIP_Label_2b7fce66-bf2d-46b5-b59a-9f0018501bcd_ContentBits">
    <vt:lpwstr>0</vt:lpwstr>
  </property>
</Properties>
</file>